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3" r:id="rId4"/>
    <p:sldId id="262" r:id="rId5"/>
    <p:sldId id="260" r:id="rId6"/>
    <p:sldId id="265" r:id="rId7"/>
    <p:sldId id="261" r:id="rId8"/>
    <p:sldId id="264" r:id="rId9"/>
    <p:sldId id="276" r:id="rId10"/>
    <p:sldId id="277" r:id="rId11"/>
    <p:sldId id="266" r:id="rId12"/>
    <p:sldId id="268" r:id="rId13"/>
    <p:sldId id="275" r:id="rId14"/>
    <p:sldId id="271"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597"/>
    <a:srgbClr val="9AB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83149" autoAdjust="0"/>
  </p:normalViewPr>
  <p:slideViewPr>
    <p:cSldViewPr snapToGrid="0">
      <p:cViewPr varScale="1">
        <p:scale>
          <a:sx n="104" d="100"/>
          <a:sy n="104" d="100"/>
        </p:scale>
        <p:origin x="784" y="192"/>
      </p:cViewPr>
      <p:guideLst/>
    </p:cSldViewPr>
  </p:slideViewPr>
  <p:notesTextViewPr>
    <p:cViewPr>
      <p:scale>
        <a:sx n="1" d="1"/>
        <a:sy n="1" d="1"/>
      </p:scale>
      <p:origin x="0" y="-56"/>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73548-F0A8-4312-B375-71245DBB4199}" type="datetimeFigureOut">
              <a:rPr lang="nb-NO" smtClean="0"/>
              <a:t>08.11.2017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6D633-45E3-4B42-B842-EE7C6C3CBED4}" type="slidenum">
              <a:rPr lang="nb-NO" smtClean="0"/>
              <a:t>‹#›</a:t>
            </a:fld>
            <a:endParaRPr lang="nb-NO"/>
          </a:p>
        </p:txBody>
      </p:sp>
    </p:spTree>
    <p:extLst>
      <p:ext uri="{BB962C8B-B14F-4D97-AF65-F5344CB8AC3E}">
        <p14:creationId xmlns:p14="http://schemas.microsoft.com/office/powerpoint/2010/main" val="258551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0562" y="4723448"/>
            <a:ext cx="5444490" cy="4474845"/>
          </a:xfrm>
          <a:prstGeom prst="rect">
            <a:avLst/>
          </a:prstGeom>
        </p:spPr>
        <p:txBody>
          <a:bodyPr lIns="91425" tIns="91425" rIns="91425" bIns="91425" anchor="t" anchorCtr="0">
            <a:noAutofit/>
          </a:bodyPr>
          <a:lstStyle/>
          <a:p>
            <a:pPr lvl="0">
              <a:spcBef>
                <a:spcPts val="0"/>
              </a:spcBef>
              <a:buNone/>
            </a:pPr>
            <a:r>
              <a:rPr lang="nb-NO" dirty="0" smtClean="0"/>
              <a:t>I 2016 leverte vi sluttrapporten fra Foranalyse dokumentasjonsforvaltning og arkiv. Med vi, mener jeg en gruppe bestående a</a:t>
            </a:r>
            <a:r>
              <a:rPr lang="nb-NO" baseline="0" dirty="0" smtClean="0"/>
              <a:t>v representanter fra en rekke Skatevirksomheter kommuner. </a:t>
            </a:r>
          </a:p>
          <a:p>
            <a:pPr lvl="0">
              <a:spcBef>
                <a:spcPts val="0"/>
              </a:spcBef>
              <a:buNone/>
            </a:pPr>
            <a:endParaRPr lang="nb-NO" baseline="0" dirty="0" smtClean="0"/>
          </a:p>
          <a:p>
            <a:pPr lvl="0">
              <a:spcBef>
                <a:spcPts val="0"/>
              </a:spcBef>
              <a:buNone/>
            </a:pPr>
            <a:r>
              <a:rPr lang="nb-NO" baseline="0" dirty="0" smtClean="0"/>
              <a:t>For de som lurer på hva Skate er, så står det for Styring og koordinering av tjenester i e-forvaltning, og er et strategisk samarbeidsråd bestående av toppledere for virksomheter som forvalter felleskomponenter, slik som Difi og </a:t>
            </a:r>
            <a:r>
              <a:rPr lang="nb-NO" baseline="0" dirty="0" err="1" smtClean="0"/>
              <a:t>Brreg</a:t>
            </a:r>
            <a:r>
              <a:rPr lang="nb-NO" baseline="0" dirty="0" smtClean="0"/>
              <a:t> og Skatteetaten og Kartverket og store tjenesteleverandører, slik som NAV og </a:t>
            </a:r>
            <a:r>
              <a:rPr lang="nb-NO" baseline="0" dirty="0" err="1" smtClean="0"/>
              <a:t>eHelsedir</a:t>
            </a:r>
            <a:r>
              <a:rPr lang="nb-NO" baseline="0" dirty="0" smtClean="0"/>
              <a:t> og politidirektoratet og KS og Arkivverket. </a:t>
            </a:r>
            <a:endParaRPr lang="nb-NO" baseline="0" dirty="0" smtClean="0"/>
          </a:p>
          <a:p>
            <a:pPr lvl="0">
              <a:spcBef>
                <a:spcPts val="0"/>
              </a:spcBef>
              <a:buNone/>
            </a:pPr>
            <a:endParaRPr lang="nb-NO" baseline="0" dirty="0" smtClean="0"/>
          </a:p>
          <a:p>
            <a:r>
              <a:rPr lang="nb-NO" sz="1200" kern="1200" dirty="0" smtClean="0">
                <a:solidFill>
                  <a:schemeClr val="tx1"/>
                </a:solidFill>
                <a:effectLst/>
                <a:latin typeface="+mn-lt"/>
                <a:ea typeface="+mn-ea"/>
                <a:cs typeface="+mn-cs"/>
              </a:rPr>
              <a:t>En datadrevet forvaltning omstiller måten den utformer, leverer og følger opp offentlig sektors målsetninger og tjenester på gjennom bruk, deling og forvaltning av data.</a:t>
            </a:r>
          </a:p>
          <a:p>
            <a:r>
              <a:rPr lang="nb-NO" sz="1200" kern="1200" smtClean="0">
                <a:solidFill>
                  <a:schemeClr val="tx1"/>
                </a:solidFill>
                <a:effectLst/>
                <a:latin typeface="+mn-lt"/>
                <a:ea typeface="+mn-ea"/>
                <a:cs typeface="+mn-cs"/>
              </a:rPr>
              <a:t> </a:t>
            </a:r>
          </a:p>
          <a:p>
            <a:pPr lvl="0">
              <a:spcBef>
                <a:spcPts val="0"/>
              </a:spcBef>
              <a:buNone/>
            </a:pPr>
            <a:endParaRPr lang="nb-NO" baseline="0" dirty="0" smtClean="0"/>
          </a:p>
          <a:p>
            <a:pPr lvl="0">
              <a:spcBef>
                <a:spcPts val="0"/>
              </a:spcBef>
              <a:buNone/>
            </a:pPr>
            <a:endParaRPr lang="nb-NO" baseline="0" dirty="0" smtClean="0"/>
          </a:p>
        </p:txBody>
      </p:sp>
    </p:spTree>
    <p:extLst>
      <p:ext uri="{BB962C8B-B14F-4D97-AF65-F5344CB8AC3E}">
        <p14:creationId xmlns:p14="http://schemas.microsoft.com/office/powerpoint/2010/main" val="84067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92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Igjen,</a:t>
            </a:r>
            <a:r>
              <a:rPr lang="nb-NO" baseline="0" dirty="0" smtClean="0"/>
              <a:t> så er det ikke jeg som har valgt dette bildet, men jeg har beholdt det  fordi det er veldig illustrerende for arbeidet i Skate. Det er en gruppe tidvis veldig forskjellige virksomheter med et sett av felles utfordringer som binder oss sammen og som krever at vi samarbeider. Digitaliseringen, den datadrevne utviklingen, kravene om fornying og utvikling av tjenester som er tilpasset brukerne behov. Det er veldig store forskjeller når det gjelder modenhet og ressurser, men når vi er lenket sammen på denne måte, betyr det også at vi kan dra nytte av hverandres ulike styrker. (samtidig som noen nok føler seg en smule hemmet av de andre svakheter, men det skal vi ikke gå for mye inn på her. </a:t>
            </a:r>
            <a:endParaRPr lang="nb-NO" dirty="0"/>
          </a:p>
        </p:txBody>
      </p:sp>
      <p:sp>
        <p:nvSpPr>
          <p:cNvPr id="4" name="Plassholder for lysbildenummer 3"/>
          <p:cNvSpPr>
            <a:spLocks noGrp="1"/>
          </p:cNvSpPr>
          <p:nvPr>
            <p:ph type="sldNum" sz="quarter" idx="10"/>
          </p:nvPr>
        </p:nvSpPr>
        <p:spPr/>
        <p:txBody>
          <a:bodyPr/>
          <a:lstStyle/>
          <a:p>
            <a:fld id="{DF46D633-45E3-4B42-B842-EE7C6C3CBED4}" type="slidenum">
              <a:rPr lang="nb-NO" smtClean="0"/>
              <a:t>3</a:t>
            </a:fld>
            <a:endParaRPr lang="nb-NO"/>
          </a:p>
        </p:txBody>
      </p:sp>
    </p:spTree>
    <p:extLst>
      <p:ext uri="{BB962C8B-B14F-4D97-AF65-F5344CB8AC3E}">
        <p14:creationId xmlns:p14="http://schemas.microsoft.com/office/powerpoint/2010/main" val="285598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0563" y="4723448"/>
            <a:ext cx="5444490" cy="447484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ct val="78571"/>
              <a:buFont typeface="Arial"/>
              <a:buNone/>
              <a:tabLst/>
              <a:defRPr/>
            </a:pPr>
            <a:r>
              <a:rPr lang="nb-NO" sz="1200" b="0" i="0" u="none" strike="noStrike" kern="1200" cap="none" dirty="0" smtClean="0">
                <a:solidFill>
                  <a:schemeClr val="dk1"/>
                </a:solidFill>
                <a:effectLst/>
                <a:latin typeface="Calibri"/>
                <a:ea typeface="Calibri"/>
                <a:cs typeface="Calibri"/>
                <a:sym typeface="Calibri"/>
              </a:rPr>
              <a:t>Det vi fant ut i foranalysen er dette om dagens situasjon:</a:t>
            </a:r>
            <a:r>
              <a:rPr lang="nb-NO" sz="1200" b="0" i="0" u="none" strike="noStrike" kern="1200" cap="none" baseline="0" dirty="0" smtClean="0">
                <a:solidFill>
                  <a:schemeClr val="dk1"/>
                </a:solidFill>
                <a:effectLst/>
                <a:latin typeface="Calibri"/>
                <a:ea typeface="Calibri"/>
                <a:cs typeface="Calibri"/>
                <a:sym typeface="Calibri"/>
              </a:rPr>
              <a:t> </a:t>
            </a:r>
          </a:p>
          <a:p>
            <a:pPr marL="457200" lvl="0" indent="-457200">
              <a:lnSpc>
                <a:spcPct val="115000"/>
              </a:lnSpc>
              <a:spcBef>
                <a:spcPts val="2133"/>
              </a:spcBef>
              <a:buFont typeface="Arial" panose="020B0604020202020204" pitchFamily="34" charset="0"/>
              <a:buChar char="•"/>
            </a:pPr>
            <a:r>
              <a:rPr lang="x-none" sz="1200" dirty="0" smtClean="0">
                <a:solidFill>
                  <a:schemeClr val="dk1"/>
                </a:solidFill>
                <a:latin typeface="Tw Cen MT" panose="020B0602020104020603" pitchFamily="34" charset="0"/>
                <a:ea typeface="Calibri"/>
                <a:cs typeface="Calibri"/>
                <a:sym typeface="Calibri"/>
              </a:rPr>
              <a:t>Regelverk og standarder er for komplisert</a:t>
            </a:r>
            <a:endParaRPr lang="nb-NO" sz="1200" dirty="0" smtClean="0">
              <a:solidFill>
                <a:schemeClr val="dk1"/>
              </a:solidFill>
              <a:latin typeface="Tw Cen MT" panose="020B0602020104020603" pitchFamily="34" charset="0"/>
              <a:ea typeface="Calibri"/>
              <a:cs typeface="Calibri"/>
              <a:sym typeface="Calibri"/>
            </a:endParaRPr>
          </a:p>
          <a:p>
            <a:pPr marL="457200" lvl="0" indent="-457200">
              <a:lnSpc>
                <a:spcPct val="115000"/>
              </a:lnSpc>
              <a:spcBef>
                <a:spcPts val="2133"/>
              </a:spcBef>
              <a:buFont typeface="Arial" panose="020B0604020202020204" pitchFamily="34" charset="0"/>
              <a:buChar char="•"/>
            </a:pPr>
            <a:r>
              <a:rPr lang="nb-NO" sz="1200" dirty="0" smtClean="0">
                <a:latin typeface="Tw Cen MT" panose="020B0602020104020603" pitchFamily="34" charset="0"/>
                <a:ea typeface="Calibri"/>
                <a:cs typeface="Calibri"/>
                <a:sym typeface="Calibri"/>
              </a:rPr>
              <a:t>Samhandling</a:t>
            </a:r>
            <a:r>
              <a:rPr lang="x-none" sz="1200" dirty="0" smtClean="0">
                <a:latin typeface="Tw Cen MT" panose="020B0602020104020603" pitchFamily="34" charset="0"/>
                <a:ea typeface="Calibri"/>
                <a:cs typeface="Calibri"/>
                <a:sym typeface="Calibri"/>
              </a:rPr>
              <a:t> med andre fagmiljø </a:t>
            </a:r>
            <a:r>
              <a:rPr lang="nb-NO" sz="1200" dirty="0" smtClean="0">
                <a:latin typeface="Tw Cen MT" panose="020B0602020104020603" pitchFamily="34" charset="0"/>
                <a:ea typeface="Calibri"/>
                <a:cs typeface="Calibri"/>
                <a:sym typeface="Calibri"/>
              </a:rPr>
              <a:t>ikke god nok</a:t>
            </a:r>
            <a:endParaRPr lang="x-none" sz="1200" dirty="0" smtClean="0">
              <a:latin typeface="Tw Cen MT" panose="020B0602020104020603" pitchFamily="34" charset="0"/>
              <a:ea typeface="Calibri"/>
              <a:cs typeface="Calibri"/>
              <a:sym typeface="Calibri"/>
            </a:endParaRPr>
          </a:p>
          <a:p>
            <a:pPr marL="457200" lvl="0" indent="-457200" rtl="0">
              <a:lnSpc>
                <a:spcPct val="115000"/>
              </a:lnSpc>
              <a:spcBef>
                <a:spcPts val="2133"/>
              </a:spcBef>
              <a:buFont typeface="Arial" panose="020B0604020202020204" pitchFamily="34" charset="0"/>
              <a:buChar char="•"/>
            </a:pPr>
            <a:r>
              <a:rPr lang="nb-NO" sz="1200" dirty="0" smtClean="0">
                <a:solidFill>
                  <a:schemeClr val="dk1"/>
                </a:solidFill>
                <a:latin typeface="Tw Cen MT" panose="020B0602020104020603" pitchFamily="34" charset="0"/>
                <a:ea typeface="Calibri"/>
                <a:cs typeface="Calibri"/>
                <a:sym typeface="Calibri"/>
              </a:rPr>
              <a:t>Dokumentasjonen</a:t>
            </a:r>
            <a:r>
              <a:rPr lang="x-none" sz="1200" dirty="0" smtClean="0">
                <a:solidFill>
                  <a:schemeClr val="dk1"/>
                </a:solidFill>
                <a:latin typeface="Tw Cen MT" panose="020B0602020104020603" pitchFamily="34" charset="0"/>
                <a:ea typeface="Calibri"/>
                <a:cs typeface="Calibri"/>
                <a:sym typeface="Calibri"/>
              </a:rPr>
              <a:t> gjenspeiler ikke virksomhetsprosessene</a:t>
            </a:r>
          </a:p>
          <a:p>
            <a:pPr marL="457200" lvl="0" indent="-457200" rtl="0">
              <a:lnSpc>
                <a:spcPct val="115000"/>
              </a:lnSpc>
              <a:spcBef>
                <a:spcPts val="2133"/>
              </a:spcBef>
              <a:buFont typeface="Arial" panose="020B0604020202020204" pitchFamily="34" charset="0"/>
              <a:buChar char="•"/>
            </a:pPr>
            <a:r>
              <a:rPr lang="x-none" sz="1200" dirty="0" smtClean="0">
                <a:solidFill>
                  <a:schemeClr val="dk1"/>
                </a:solidFill>
                <a:latin typeface="Tw Cen MT" panose="020B0602020104020603" pitchFamily="34" charset="0"/>
                <a:ea typeface="Calibri"/>
                <a:cs typeface="Calibri"/>
                <a:sym typeface="Calibri"/>
              </a:rPr>
              <a:t>Verktøy for arkivering er isolert </a:t>
            </a:r>
          </a:p>
          <a:p>
            <a:pPr marL="0" marR="0" lvl="0" indent="0" algn="l" defTabSz="914400" rtl="0" eaLnBrk="1" fontAlgn="auto" latinLnBrk="0" hangingPunct="1">
              <a:lnSpc>
                <a:spcPct val="115000"/>
              </a:lnSpc>
              <a:spcBef>
                <a:spcPts val="0"/>
              </a:spcBef>
              <a:spcAft>
                <a:spcPts val="0"/>
              </a:spcAft>
              <a:buClr>
                <a:schemeClr val="dk1"/>
              </a:buClr>
              <a:buSzPct val="78571"/>
              <a:buFont typeface="Arial"/>
              <a:buNone/>
              <a:tabLst/>
              <a:defRPr/>
            </a:pPr>
            <a:endParaRPr lang="nb-NO" sz="1200" b="0" i="0" u="none" strike="noStrike" kern="1200"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329411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0562" y="4723448"/>
            <a:ext cx="5444490" cy="4474845"/>
          </a:xfrm>
          <a:prstGeom prst="rect">
            <a:avLst/>
          </a:prstGeom>
        </p:spPr>
        <p:txBody>
          <a:bodyPr lIns="91425" tIns="91425" rIns="91425" bIns="91425" anchor="t" anchorCtr="0">
            <a:noAutofit/>
          </a:bodyPr>
          <a:lstStyle/>
          <a:p>
            <a:pPr lvl="0">
              <a:spcBef>
                <a:spcPts val="0"/>
              </a:spcBef>
              <a:buNone/>
            </a:pPr>
            <a:r>
              <a:rPr lang="nb" dirty="0" smtClean="0"/>
              <a:t>Når man begynner å grave i utfordringene på forrige</a:t>
            </a:r>
            <a:r>
              <a:rPr lang="nb" baseline="0" dirty="0" smtClean="0"/>
              <a:t> lysbilde, er det lett å miste motet, for det er utrolig komplekst. Så vi bestemte oss for at vi måtte stykke opp arbeidet og jobbe oss systemematisk fram mot de mer hårete målene. </a:t>
            </a:r>
          </a:p>
          <a:p>
            <a:pPr lvl="0">
              <a:spcBef>
                <a:spcPts val="0"/>
              </a:spcBef>
              <a:buNone/>
            </a:pPr>
            <a:endParaRPr lang="nb" baseline="0" dirty="0" smtClean="0"/>
          </a:p>
          <a:p>
            <a:pPr lvl="0">
              <a:spcBef>
                <a:spcPts val="0"/>
              </a:spcBef>
              <a:buNone/>
            </a:pPr>
            <a:r>
              <a:rPr lang="nb-NO" baseline="0" dirty="0" smtClean="0"/>
              <a:t>Så det vi falt ned på var tiltak 1. Utvikle en metode for å identifisere og sikre dokumentasjon i prosesser. </a:t>
            </a:r>
            <a:endParaRPr lang="nb" dirty="0"/>
          </a:p>
        </p:txBody>
      </p:sp>
    </p:spTree>
    <p:extLst>
      <p:ext uri="{BB962C8B-B14F-4D97-AF65-F5344CB8AC3E}">
        <p14:creationId xmlns:p14="http://schemas.microsoft.com/office/powerpoint/2010/main" val="313998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46D633-45E3-4B42-B842-EE7C6C3CBED4}" type="slidenum">
              <a:rPr lang="nb-NO" smtClean="0"/>
              <a:t>7</a:t>
            </a:fld>
            <a:endParaRPr lang="nb-NO"/>
          </a:p>
        </p:txBody>
      </p:sp>
    </p:spTree>
    <p:extLst>
      <p:ext uri="{BB962C8B-B14F-4D97-AF65-F5344CB8AC3E}">
        <p14:creationId xmlns:p14="http://schemas.microsoft.com/office/powerpoint/2010/main" val="68886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Et særlig viktig satsningsområde for Skate er informasjonsforvaltning. I Difis nye digitaliseringsstrategi i offentlig forvaltning er ett av de fire strategiske satsningsområdene noe de kaller Felles fundament.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I dette felles fundamentet er veldig mye av fokus på forvaltning og bruk av informasjon, data, dokumentasjon, arkiv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Alle </a:t>
            </a:r>
            <a:r>
              <a:rPr lang="nb-NO" b="1" baseline="0" dirty="0" smtClean="0"/>
              <a:t>nye</a:t>
            </a:r>
            <a:r>
              <a:rPr lang="nb-NO" baseline="0" dirty="0" smtClean="0"/>
              <a:t> tiltak som skal iverksettes i Skate i 2018 hører inn under dette Felles fundament. Som dere ser, har Arkivverket kommet med på listen over de tiltakene som skal virkeliggjøre dette felles fundamentet som blant annet skal bestå av felles prinsipper som må være på plass for å sikre en digitalt sammenhengende offentlig sektor. La oss kalle dette Arkivverkets tiltak for tiltak 1 i oppfølgingen av foranalysen. Det kommer mer om hva dette innebærer.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F46D633-45E3-4B42-B842-EE7C6C3CBED4}" type="slidenum">
              <a:rPr lang="nb-NO" smtClean="0"/>
              <a:t>9</a:t>
            </a:fld>
            <a:endParaRPr lang="nb-NO"/>
          </a:p>
        </p:txBody>
      </p:sp>
    </p:spTree>
    <p:extLst>
      <p:ext uri="{BB962C8B-B14F-4D97-AF65-F5344CB8AC3E}">
        <p14:creationId xmlns:p14="http://schemas.microsoft.com/office/powerpoint/2010/main" val="389700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BE811B-005A-0B49-A2CE-67C367425091}" type="slidenum">
              <a:rPr lang="nb-NO" smtClean="0"/>
              <a:t>11</a:t>
            </a:fld>
            <a:endParaRPr lang="nb-NO"/>
          </a:p>
        </p:txBody>
      </p:sp>
    </p:spTree>
    <p:extLst>
      <p:ext uri="{BB962C8B-B14F-4D97-AF65-F5344CB8AC3E}">
        <p14:creationId xmlns:p14="http://schemas.microsoft.com/office/powerpoint/2010/main" val="160080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spcBef>
                <a:spcPts val="0"/>
              </a:spcBef>
              <a:buClr>
                <a:schemeClr val="dk1"/>
              </a:buClr>
              <a:buSzPct val="100000"/>
              <a:buFont typeface="Arial"/>
              <a:buNone/>
            </a:pPr>
            <a:r>
              <a:rPr lang="x-none" dirty="0" smtClean="0">
                <a:solidFill>
                  <a:schemeClr val="dk1"/>
                </a:solidFill>
              </a:rPr>
              <a:t>Arkivtankegangen bringer et viktig perspektiv inn informasjonsforvaltningen, fokuset på kontinuitet, ikke bare snakk om gamle ting, men også om ting som skjedde i går, som skjer nå, og som som fortsatt kan være av verdi om tusen år. </a:t>
            </a:r>
            <a:endParaRPr lang="nb-NO" dirty="0" smtClean="0">
              <a:solidFill>
                <a:schemeClr val="dk1"/>
              </a:solidFill>
            </a:endParaRPr>
          </a:p>
          <a:p>
            <a:pPr lvl="0">
              <a:spcBef>
                <a:spcPts val="0"/>
              </a:spcBef>
              <a:buClr>
                <a:schemeClr val="dk1"/>
              </a:buClr>
              <a:buSzPct val="100000"/>
              <a:buFont typeface="Arial"/>
              <a:buNone/>
            </a:pPr>
            <a:endParaRPr lang="nb-NO" dirty="0" smtClean="0">
              <a:solidFill>
                <a:schemeClr val="dk1"/>
              </a:solidFill>
            </a:endParaRPr>
          </a:p>
          <a:p>
            <a:pPr lvl="0">
              <a:spcBef>
                <a:spcPts val="0"/>
              </a:spcBef>
              <a:buClr>
                <a:schemeClr val="dk1"/>
              </a:buClr>
              <a:buSzPct val="100000"/>
              <a:buFont typeface="Arial"/>
              <a:buNone/>
            </a:pPr>
            <a:r>
              <a:rPr lang="x-none" dirty="0" smtClean="0">
                <a:solidFill>
                  <a:schemeClr val="dk1"/>
                </a:solidFill>
              </a:rPr>
              <a:t>For at informasjonen fortsatt skal være av verdi både i dag og inn i framtiden, må man legge til rette for det allerede idet dokumentasjonen blir produsert.</a:t>
            </a:r>
            <a:endParaRPr lang="x-none" dirty="0">
              <a:solidFill>
                <a:schemeClr val="dk1"/>
              </a:solidFill>
            </a:endParaRPr>
          </a:p>
        </p:txBody>
      </p:sp>
      <p:sp>
        <p:nvSpPr>
          <p:cNvPr id="4" name="Plassholder for lysbildenummer 3"/>
          <p:cNvSpPr>
            <a:spLocks noGrp="1"/>
          </p:cNvSpPr>
          <p:nvPr>
            <p:ph type="sldNum" sz="quarter" idx="10"/>
          </p:nvPr>
        </p:nvSpPr>
        <p:spPr/>
        <p:txBody>
          <a:bodyPr/>
          <a:lstStyle/>
          <a:p>
            <a:fld id="{DF46D633-45E3-4B42-B842-EE7C6C3CBED4}" type="slidenum">
              <a:rPr lang="nb-NO" smtClean="0"/>
              <a:t>12</a:t>
            </a:fld>
            <a:endParaRPr lang="nb-NO"/>
          </a:p>
        </p:txBody>
      </p:sp>
    </p:spTree>
    <p:extLst>
      <p:ext uri="{BB962C8B-B14F-4D97-AF65-F5344CB8AC3E}">
        <p14:creationId xmlns:p14="http://schemas.microsoft.com/office/powerpoint/2010/main" val="235248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46D633-45E3-4B42-B842-EE7C6C3CBED4}" type="slidenum">
              <a:rPr lang="nb-NO" smtClean="0"/>
              <a:t>13</a:t>
            </a:fld>
            <a:endParaRPr lang="nb-NO"/>
          </a:p>
        </p:txBody>
      </p:sp>
    </p:spTree>
    <p:extLst>
      <p:ext uri="{BB962C8B-B14F-4D97-AF65-F5344CB8AC3E}">
        <p14:creationId xmlns:p14="http://schemas.microsoft.com/office/powerpoint/2010/main" val="56401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7ADF2F1-CB23-4138-9CF8-628541FF120E}" type="datetimeFigureOut">
              <a:rPr lang="nb-NO" smtClean="0"/>
              <a:t>08.11.2017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21417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7ADF2F1-CB23-4138-9CF8-628541FF120E}" type="datetimeFigureOut">
              <a:rPr lang="nb-NO" smtClean="0"/>
              <a:t>08.11.2017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191350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7ADF2F1-CB23-4138-9CF8-628541FF120E}" type="datetimeFigureOut">
              <a:rPr lang="nb-NO" smtClean="0"/>
              <a:t>08.11.2017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346888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lpasset utforming 2">
    <p:bg>
      <p:bgPr>
        <a:solidFill>
          <a:srgbClr val="FFFFFF"/>
        </a:solidFill>
        <a:effectLst/>
      </p:bgPr>
    </p:bg>
    <p:spTree>
      <p:nvGrpSpPr>
        <p:cNvPr id="1" name="Shape 112"/>
        <p:cNvGrpSpPr/>
        <p:nvPr/>
      </p:nvGrpSpPr>
      <p:grpSpPr>
        <a:xfrm>
          <a:off x="0" y="0"/>
          <a:ext cx="0" cy="0"/>
          <a:chOff x="0" y="0"/>
          <a:chExt cx="0" cy="0"/>
        </a:xfrm>
      </p:grpSpPr>
      <p:sp>
        <p:nvSpPr>
          <p:cNvPr id="113" name="Shape 113"/>
          <p:cNvSpPr/>
          <p:nvPr/>
        </p:nvSpPr>
        <p:spPr>
          <a:xfrm>
            <a:off x="0" y="0"/>
            <a:ext cx="12192000" cy="6858000"/>
          </a:xfrm>
          <a:prstGeom prst="rect">
            <a:avLst/>
          </a:prstGeom>
          <a:solidFill>
            <a:schemeClr val="lt1"/>
          </a:solidFill>
          <a:ln>
            <a:noFill/>
          </a:ln>
        </p:spPr>
        <p:txBody>
          <a:bodyPr lIns="121900" tIns="121900" rIns="121900" bIns="121900" anchor="ctr" anchorCtr="0">
            <a:noAutofit/>
          </a:bodyPr>
          <a:lstStyle/>
          <a:p>
            <a:pPr marL="0" marR="0" lvl="0" indent="0" algn="l" rtl="0">
              <a:spcBef>
                <a:spcPts val="0"/>
              </a:spcBef>
              <a:buClr>
                <a:schemeClr val="dk1"/>
              </a:buClr>
              <a:buFont typeface="Calibri"/>
              <a:buNone/>
            </a:pPr>
            <a:endParaRPr sz="2400">
              <a:solidFill>
                <a:schemeClr val="dk1"/>
              </a:solidFill>
              <a:latin typeface="Calibri"/>
              <a:ea typeface="Calibri"/>
              <a:cs typeface="Calibri"/>
              <a:sym typeface="Calibri"/>
            </a:endParaRPr>
          </a:p>
        </p:txBody>
      </p:sp>
      <p:sp>
        <p:nvSpPr>
          <p:cNvPr id="114" name="Shape 114"/>
          <p:cNvSpPr txBox="1">
            <a:spLocks noGrp="1"/>
          </p:cNvSpPr>
          <p:nvPr>
            <p:ph type="title"/>
          </p:nvPr>
        </p:nvSpPr>
        <p:spPr>
          <a:xfrm>
            <a:off x="389166" y="542533"/>
            <a:ext cx="6417899" cy="1851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lgn="l" rtl="0">
              <a:lnSpc>
                <a:spcPct val="100000"/>
              </a:lnSpc>
              <a:spcBef>
                <a:spcPts val="0"/>
              </a:spcBef>
              <a:spcAft>
                <a:spcPts val="0"/>
              </a:spcAft>
              <a:buClr>
                <a:schemeClr val="dk1"/>
              </a:buClr>
              <a:buFont typeface="Arial"/>
              <a:buNone/>
              <a:defRPr sz="4000" b="1">
                <a:solidFill>
                  <a:schemeClr val="dk1"/>
                </a:solidFill>
              </a:defRPr>
            </a:lvl2pPr>
            <a:lvl3pPr lvl="2" indent="0" algn="l" rtl="0">
              <a:lnSpc>
                <a:spcPct val="100000"/>
              </a:lnSpc>
              <a:spcBef>
                <a:spcPts val="0"/>
              </a:spcBef>
              <a:spcAft>
                <a:spcPts val="0"/>
              </a:spcAft>
              <a:buClr>
                <a:schemeClr val="dk1"/>
              </a:buClr>
              <a:buFont typeface="Arial"/>
              <a:buNone/>
              <a:defRPr sz="4000" b="1">
                <a:solidFill>
                  <a:schemeClr val="dk1"/>
                </a:solidFill>
              </a:defRPr>
            </a:lvl3pPr>
            <a:lvl4pPr lvl="3" indent="0" algn="l" rtl="0">
              <a:lnSpc>
                <a:spcPct val="100000"/>
              </a:lnSpc>
              <a:spcBef>
                <a:spcPts val="0"/>
              </a:spcBef>
              <a:spcAft>
                <a:spcPts val="0"/>
              </a:spcAft>
              <a:buClr>
                <a:schemeClr val="dk1"/>
              </a:buClr>
              <a:buFont typeface="Arial"/>
              <a:buNone/>
              <a:defRPr sz="4000" b="1">
                <a:solidFill>
                  <a:schemeClr val="dk1"/>
                </a:solidFill>
              </a:defRPr>
            </a:lvl4pPr>
            <a:lvl5pPr lvl="4" indent="0" algn="l" rtl="0">
              <a:lnSpc>
                <a:spcPct val="100000"/>
              </a:lnSpc>
              <a:spcBef>
                <a:spcPts val="0"/>
              </a:spcBef>
              <a:spcAft>
                <a:spcPts val="0"/>
              </a:spcAft>
              <a:buClr>
                <a:schemeClr val="dk1"/>
              </a:buClr>
              <a:buFont typeface="Arial"/>
              <a:buNone/>
              <a:defRPr sz="4000" b="1">
                <a:solidFill>
                  <a:schemeClr val="dk1"/>
                </a:solidFill>
              </a:defRPr>
            </a:lvl5pPr>
            <a:lvl6pPr lvl="5" indent="0" algn="l" rtl="0">
              <a:lnSpc>
                <a:spcPct val="100000"/>
              </a:lnSpc>
              <a:spcBef>
                <a:spcPts val="0"/>
              </a:spcBef>
              <a:spcAft>
                <a:spcPts val="0"/>
              </a:spcAft>
              <a:buClr>
                <a:schemeClr val="dk1"/>
              </a:buClr>
              <a:buFont typeface="Arial"/>
              <a:buNone/>
              <a:defRPr sz="4000" b="1">
                <a:solidFill>
                  <a:schemeClr val="dk1"/>
                </a:solidFill>
              </a:defRPr>
            </a:lvl6pPr>
            <a:lvl7pPr lvl="6" indent="0" algn="l" rtl="0">
              <a:lnSpc>
                <a:spcPct val="100000"/>
              </a:lnSpc>
              <a:spcBef>
                <a:spcPts val="0"/>
              </a:spcBef>
              <a:spcAft>
                <a:spcPts val="0"/>
              </a:spcAft>
              <a:buClr>
                <a:schemeClr val="dk1"/>
              </a:buClr>
              <a:buFont typeface="Arial"/>
              <a:buNone/>
              <a:defRPr sz="4000" b="1">
                <a:solidFill>
                  <a:schemeClr val="dk1"/>
                </a:solidFill>
              </a:defRPr>
            </a:lvl7pPr>
            <a:lvl8pPr lvl="7" indent="0" algn="l" rtl="0">
              <a:lnSpc>
                <a:spcPct val="100000"/>
              </a:lnSpc>
              <a:spcBef>
                <a:spcPts val="0"/>
              </a:spcBef>
              <a:spcAft>
                <a:spcPts val="0"/>
              </a:spcAft>
              <a:buClr>
                <a:schemeClr val="dk1"/>
              </a:buClr>
              <a:buFont typeface="Arial"/>
              <a:buNone/>
              <a:defRPr sz="4000" b="1">
                <a:solidFill>
                  <a:schemeClr val="dk1"/>
                </a:solidFill>
              </a:defRPr>
            </a:lvl8pPr>
            <a:lvl9pPr lvl="8" indent="0" algn="l" rtl="0">
              <a:lnSpc>
                <a:spcPct val="100000"/>
              </a:lnSpc>
              <a:spcBef>
                <a:spcPts val="0"/>
              </a:spcBef>
              <a:spcAft>
                <a:spcPts val="0"/>
              </a:spcAft>
              <a:buClr>
                <a:schemeClr val="dk1"/>
              </a:buClr>
              <a:buFont typeface="Arial"/>
              <a:buNone/>
              <a:defRPr sz="4000" b="1">
                <a:solidFill>
                  <a:schemeClr val="dk1"/>
                </a:solidFill>
              </a:defRPr>
            </a:lvl9pPr>
          </a:lstStyle>
          <a:p>
            <a:endParaRPr/>
          </a:p>
        </p:txBody>
      </p:sp>
      <p:sp>
        <p:nvSpPr>
          <p:cNvPr id="115" name="Shape 115"/>
          <p:cNvSpPr txBox="1">
            <a:spLocks noGrp="1"/>
          </p:cNvSpPr>
          <p:nvPr>
            <p:ph type="body" idx="1"/>
          </p:nvPr>
        </p:nvSpPr>
        <p:spPr>
          <a:xfrm>
            <a:off x="389300" y="2473267"/>
            <a:ext cx="6417900" cy="3435900"/>
          </a:xfrm>
          <a:prstGeom prst="rect">
            <a:avLst/>
          </a:prstGeom>
          <a:noFill/>
          <a:ln>
            <a:noFill/>
          </a:ln>
        </p:spPr>
        <p:txBody>
          <a:bodyPr lIns="91425" tIns="91425" rIns="91425" bIns="91425" anchor="t" anchorCtr="0"/>
          <a:lstStyle>
            <a:lvl1pPr marL="228600" marR="0" lvl="0" indent="-93154" algn="l" rtl="0">
              <a:lnSpc>
                <a:spcPct val="115000"/>
              </a:lnSpc>
              <a:spcBef>
                <a:spcPts val="0"/>
              </a:spcBef>
              <a:spcAft>
                <a:spcPts val="2133"/>
              </a:spcAft>
              <a:buClr>
                <a:schemeClr val="dk2"/>
              </a:buClr>
              <a:buSzPct val="101571"/>
              <a:buFont typeface="Arial"/>
              <a:buChar char="•"/>
              <a:defRPr sz="2133" b="0" i="0" u="none" strike="noStrike" cap="none">
                <a:solidFill>
                  <a:schemeClr val="dk2"/>
                </a:solidFill>
                <a:latin typeface="Calibri"/>
                <a:ea typeface="Calibri"/>
                <a:cs typeface="Calibri"/>
                <a:sym typeface="Calibri"/>
              </a:defRPr>
            </a:lvl1pPr>
            <a:lvl2pPr marL="685800" marR="0" lvl="1" indent="-110045" algn="l" rtl="0">
              <a:lnSpc>
                <a:spcPct val="115000"/>
              </a:lnSpc>
              <a:spcBef>
                <a:spcPts val="0"/>
              </a:spcBef>
              <a:spcAft>
                <a:spcPts val="2133"/>
              </a:spcAft>
              <a:buClr>
                <a:schemeClr val="dk2"/>
              </a:buClr>
              <a:buSzPct val="98263"/>
              <a:buFont typeface="Arial"/>
              <a:buChar char="•"/>
              <a:defRPr sz="1867" b="0" i="0" u="none" strike="noStrike" cap="none">
                <a:solidFill>
                  <a:schemeClr val="dk2"/>
                </a:solidFill>
                <a:latin typeface="Calibri"/>
                <a:ea typeface="Calibri"/>
                <a:cs typeface="Calibri"/>
                <a:sym typeface="Calibri"/>
              </a:defRPr>
            </a:lvl2pPr>
            <a:lvl3pPr marL="1143000" marR="0" lvl="2" indent="-110045" algn="l" rtl="0">
              <a:lnSpc>
                <a:spcPct val="115000"/>
              </a:lnSpc>
              <a:spcBef>
                <a:spcPts val="0"/>
              </a:spcBef>
              <a:spcAft>
                <a:spcPts val="2133"/>
              </a:spcAft>
              <a:buClr>
                <a:schemeClr val="dk2"/>
              </a:buClr>
              <a:buSzPct val="98263"/>
              <a:buFont typeface="Arial"/>
              <a:buChar char="•"/>
              <a:defRPr sz="1867" b="0" i="0" u="none" strike="noStrike" cap="none">
                <a:solidFill>
                  <a:schemeClr val="dk2"/>
                </a:solidFill>
                <a:latin typeface="Calibri"/>
                <a:ea typeface="Calibri"/>
                <a:cs typeface="Calibri"/>
                <a:sym typeface="Calibri"/>
              </a:defRPr>
            </a:lvl3pPr>
            <a:lvl4pPr marL="1600200" marR="0" lvl="3" indent="-110045" algn="l" rtl="0">
              <a:lnSpc>
                <a:spcPct val="115000"/>
              </a:lnSpc>
              <a:spcBef>
                <a:spcPts val="0"/>
              </a:spcBef>
              <a:spcAft>
                <a:spcPts val="2133"/>
              </a:spcAft>
              <a:buClr>
                <a:schemeClr val="dk2"/>
              </a:buClr>
              <a:buSzPct val="98263"/>
              <a:buFont typeface="Arial"/>
              <a:buChar char="•"/>
              <a:defRPr sz="1867" b="0" i="0" u="none" strike="noStrike" cap="none">
                <a:solidFill>
                  <a:schemeClr val="dk2"/>
                </a:solidFill>
                <a:latin typeface="Calibri"/>
                <a:ea typeface="Calibri"/>
                <a:cs typeface="Calibri"/>
                <a:sym typeface="Calibri"/>
              </a:defRPr>
            </a:lvl4pPr>
            <a:lvl5pPr marL="2057400" marR="0" lvl="4" indent="-110045" algn="l" rtl="0">
              <a:lnSpc>
                <a:spcPct val="115000"/>
              </a:lnSpc>
              <a:spcBef>
                <a:spcPts val="0"/>
              </a:spcBef>
              <a:spcAft>
                <a:spcPts val="2133"/>
              </a:spcAft>
              <a:buClr>
                <a:schemeClr val="dk2"/>
              </a:buClr>
              <a:buSzPct val="98263"/>
              <a:buFont typeface="Arial"/>
              <a:buChar char="•"/>
              <a:defRPr sz="1867" b="0" i="0" u="none" strike="noStrike" cap="none">
                <a:solidFill>
                  <a:schemeClr val="dk2"/>
                </a:solidFill>
                <a:latin typeface="Calibri"/>
                <a:ea typeface="Calibri"/>
                <a:cs typeface="Calibri"/>
                <a:sym typeface="Calibri"/>
              </a:defRPr>
            </a:lvl5pPr>
            <a:lvl6pPr marL="2514600" marR="0" lvl="5" indent="-110045" algn="l" rtl="0">
              <a:lnSpc>
                <a:spcPct val="115000"/>
              </a:lnSpc>
              <a:spcBef>
                <a:spcPts val="0"/>
              </a:spcBef>
              <a:spcAft>
                <a:spcPts val="2133"/>
              </a:spcAft>
              <a:buClr>
                <a:schemeClr val="dk2"/>
              </a:buClr>
              <a:buSzPct val="98263"/>
              <a:buFont typeface="Arial"/>
              <a:buChar char="•"/>
              <a:defRPr sz="1867" b="0" i="0" u="none" strike="noStrike" cap="none">
                <a:solidFill>
                  <a:schemeClr val="dk2"/>
                </a:solidFill>
                <a:latin typeface="Calibri"/>
                <a:ea typeface="Calibri"/>
                <a:cs typeface="Calibri"/>
                <a:sym typeface="Calibri"/>
              </a:defRPr>
            </a:lvl6pPr>
            <a:lvl7pPr marL="2971800" marR="0" lvl="6" indent="-110045" algn="l" rtl="0">
              <a:lnSpc>
                <a:spcPct val="115000"/>
              </a:lnSpc>
              <a:spcBef>
                <a:spcPts val="0"/>
              </a:spcBef>
              <a:spcAft>
                <a:spcPts val="2133"/>
              </a:spcAft>
              <a:buClr>
                <a:schemeClr val="dk2"/>
              </a:buClr>
              <a:buSzPct val="98263"/>
              <a:buFont typeface="Arial"/>
              <a:buChar char="•"/>
              <a:defRPr sz="1867" b="0" i="0" u="none" strike="noStrike" cap="none">
                <a:solidFill>
                  <a:schemeClr val="dk2"/>
                </a:solidFill>
                <a:latin typeface="Calibri"/>
                <a:ea typeface="Calibri"/>
                <a:cs typeface="Calibri"/>
                <a:sym typeface="Calibri"/>
              </a:defRPr>
            </a:lvl7pPr>
            <a:lvl8pPr marL="3429000" marR="0" lvl="7" indent="-110045" algn="l" rtl="0">
              <a:lnSpc>
                <a:spcPct val="115000"/>
              </a:lnSpc>
              <a:spcBef>
                <a:spcPts val="0"/>
              </a:spcBef>
              <a:spcAft>
                <a:spcPts val="2133"/>
              </a:spcAft>
              <a:buClr>
                <a:schemeClr val="dk2"/>
              </a:buClr>
              <a:buSzPct val="98263"/>
              <a:buFont typeface="Arial"/>
              <a:buChar char="•"/>
              <a:defRPr sz="1867" b="0" i="0" u="none" strike="noStrike" cap="none">
                <a:solidFill>
                  <a:schemeClr val="dk2"/>
                </a:solidFill>
                <a:latin typeface="Calibri"/>
                <a:ea typeface="Calibri"/>
                <a:cs typeface="Calibri"/>
                <a:sym typeface="Calibri"/>
              </a:defRPr>
            </a:lvl8pPr>
            <a:lvl9pPr marL="3886200" marR="0" lvl="8" indent="-110045" algn="l" rtl="0">
              <a:lnSpc>
                <a:spcPct val="115000"/>
              </a:lnSpc>
              <a:spcBef>
                <a:spcPts val="0"/>
              </a:spcBef>
              <a:spcAft>
                <a:spcPts val="2133"/>
              </a:spcAft>
              <a:buClr>
                <a:schemeClr val="dk2"/>
              </a:buClr>
              <a:buSzPct val="98263"/>
              <a:buFont typeface="Arial"/>
              <a:buChar char="•"/>
              <a:defRPr sz="1867" b="0" i="0" u="none" strike="noStrike" cap="none">
                <a:solidFill>
                  <a:schemeClr val="dk2"/>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11296609" y="6217621"/>
            <a:ext cx="731700" cy="5247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x-none" sz="1333">
                <a:solidFill>
                  <a:schemeClr val="dk2"/>
                </a:solidFill>
                <a:latin typeface="Calibri"/>
                <a:ea typeface="Calibri"/>
                <a:cs typeface="Calibri"/>
                <a:sym typeface="Calibri"/>
              </a:rPr>
              <a:t>‹#›</a:t>
            </a:fld>
            <a:endParaRPr lang="x-none" sz="1333">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97190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7ADF2F1-CB23-4138-9CF8-628541FF120E}" type="datetimeFigureOut">
              <a:rPr lang="nb-NO" smtClean="0"/>
              <a:t>08.11.2017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37595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47ADF2F1-CB23-4138-9CF8-628541FF120E}" type="datetimeFigureOut">
              <a:rPr lang="nb-NO" smtClean="0"/>
              <a:t>08.11.2017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23382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7ADF2F1-CB23-4138-9CF8-628541FF120E}" type="datetimeFigureOut">
              <a:rPr lang="nb-NO" smtClean="0"/>
              <a:t>08.11.2017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227764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7ADF2F1-CB23-4138-9CF8-628541FF120E}" type="datetimeFigureOut">
              <a:rPr lang="nb-NO" smtClean="0"/>
              <a:t>08.11.2017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177563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7ADF2F1-CB23-4138-9CF8-628541FF120E}" type="datetimeFigureOut">
              <a:rPr lang="nb-NO" smtClean="0"/>
              <a:t>08.11.2017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129032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7ADF2F1-CB23-4138-9CF8-628541FF120E}" type="datetimeFigureOut">
              <a:rPr lang="nb-NO" smtClean="0"/>
              <a:t>08.11.2017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10045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47ADF2F1-CB23-4138-9CF8-628541FF120E}" type="datetimeFigureOut">
              <a:rPr lang="nb-NO" smtClean="0"/>
              <a:t>08.11.2017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85414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47ADF2F1-CB23-4138-9CF8-628541FF120E}" type="datetimeFigureOut">
              <a:rPr lang="nb-NO" smtClean="0"/>
              <a:t>08.11.2017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D75CCC8-BB9A-4E24-85D3-94FEA8A67E48}" type="slidenum">
              <a:rPr lang="nb-NO" smtClean="0"/>
              <a:t>‹#›</a:t>
            </a:fld>
            <a:endParaRPr lang="nb-NO"/>
          </a:p>
        </p:txBody>
      </p:sp>
    </p:spTree>
    <p:extLst>
      <p:ext uri="{BB962C8B-B14F-4D97-AF65-F5344CB8AC3E}">
        <p14:creationId xmlns:p14="http://schemas.microsoft.com/office/powerpoint/2010/main" val="3142639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DF2F1-CB23-4138-9CF8-628541FF120E}" type="datetimeFigureOut">
              <a:rPr lang="nb-NO" smtClean="0"/>
              <a:t>08.11.2017</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5CCC8-BB9A-4E24-85D3-94FEA8A67E48}" type="slidenum">
              <a:rPr lang="nb-NO" smtClean="0"/>
              <a:t>‹#›</a:t>
            </a:fld>
            <a:endParaRPr lang="nb-NO"/>
          </a:p>
        </p:txBody>
      </p:sp>
    </p:spTree>
    <p:extLst>
      <p:ext uri="{BB962C8B-B14F-4D97-AF65-F5344CB8AC3E}">
        <p14:creationId xmlns:p14="http://schemas.microsoft.com/office/powerpoint/2010/main" val="105822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arkivverket.no/arkivverket/content/download/21103/190617/version/1/file/Sluttrapport+-+Foranalyse+for+dokumentasjonsforvaltning+og+arkiv+-+versjon_1.0.pdf" TargetMode="External"/><Relationship Id="rId6" Type="http://schemas.openxmlformats.org/officeDocument/2006/relationships/hyperlink" Target="mailto:larkri@arkivverket.no" TargetMode="External"/><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steam-train-1411283383Hcu.jpg"/>
          <p:cNvPicPr preferRelativeResize="0"/>
          <p:nvPr/>
        </p:nvPicPr>
        <p:blipFill rotWithShape="1">
          <a:blip r:embed="rId3">
            <a:alphaModFix/>
          </a:blip>
          <a:srcRect/>
          <a:stretch/>
        </p:blipFill>
        <p:spPr>
          <a:xfrm>
            <a:off x="-83125" y="0"/>
            <a:ext cx="12275200" cy="6858000"/>
          </a:xfrm>
          <a:prstGeom prst="rect">
            <a:avLst/>
          </a:prstGeom>
          <a:noFill/>
          <a:ln>
            <a:noFill/>
          </a:ln>
        </p:spPr>
      </p:pic>
      <p:pic>
        <p:nvPicPr>
          <p:cNvPr id="130" name="Shape 130"/>
          <p:cNvPicPr preferRelativeResize="0"/>
          <p:nvPr/>
        </p:nvPicPr>
        <p:blipFill rotWithShape="1">
          <a:blip r:embed="rId4">
            <a:alphaModFix amt="71000"/>
          </a:blip>
          <a:srcRect t="15410" b="-15410"/>
          <a:stretch/>
        </p:blipFill>
        <p:spPr>
          <a:xfrm>
            <a:off x="1228375" y="0"/>
            <a:ext cx="6030349" cy="2422624"/>
          </a:xfrm>
          <a:prstGeom prst="rect">
            <a:avLst/>
          </a:prstGeom>
          <a:noFill/>
          <a:ln>
            <a:noFill/>
          </a:ln>
        </p:spPr>
      </p:pic>
    </p:spTree>
    <p:extLst>
      <p:ext uri="{BB962C8B-B14F-4D97-AF65-F5344CB8AC3E}">
        <p14:creationId xmlns:p14="http://schemas.microsoft.com/office/powerpoint/2010/main" val="4215969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a:stretch>
            <a:fillRect/>
          </a:stretch>
        </p:blipFill>
        <p:spPr>
          <a:xfrm>
            <a:off x="0" y="640998"/>
            <a:ext cx="12192000" cy="5581479"/>
          </a:xfrm>
          <a:prstGeom prst="rect">
            <a:avLst/>
          </a:prstGeom>
        </p:spPr>
      </p:pic>
    </p:spTree>
    <p:extLst>
      <p:ext uri="{BB962C8B-B14F-4D97-AF65-F5344CB8AC3E}">
        <p14:creationId xmlns:p14="http://schemas.microsoft.com/office/powerpoint/2010/main" val="251022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vrundet rektangel 8"/>
          <p:cNvSpPr/>
          <p:nvPr/>
        </p:nvSpPr>
        <p:spPr>
          <a:xfrm>
            <a:off x="7048500" y="1627094"/>
            <a:ext cx="4740088" cy="3953436"/>
          </a:xfrm>
          <a:prstGeom prst="roundRect">
            <a:avLst/>
          </a:prstGeom>
          <a:solidFill>
            <a:srgbClr val="29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Avrundet rektangel 7"/>
          <p:cNvSpPr/>
          <p:nvPr/>
        </p:nvSpPr>
        <p:spPr>
          <a:xfrm>
            <a:off x="403412" y="1636948"/>
            <a:ext cx="4740088" cy="3953436"/>
          </a:xfrm>
          <a:prstGeom prst="roundRect">
            <a:avLst/>
          </a:prstGeom>
          <a:solidFill>
            <a:srgbClr val="29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p:cNvSpPr>
            <a:spLocks noGrp="1"/>
          </p:cNvSpPr>
          <p:nvPr>
            <p:ph idx="1"/>
          </p:nvPr>
        </p:nvSpPr>
        <p:spPr>
          <a:xfrm>
            <a:off x="562573" y="1864267"/>
            <a:ext cx="4735568" cy="3129466"/>
          </a:xfrm>
        </p:spPr>
        <p:txBody>
          <a:bodyPr>
            <a:noAutofit/>
          </a:bodyPr>
          <a:lstStyle/>
          <a:p>
            <a:pPr marL="0" indent="0">
              <a:buNone/>
            </a:pPr>
            <a:r>
              <a:rPr lang="nb-NO" sz="3200" dirty="0" smtClean="0">
                <a:solidFill>
                  <a:schemeClr val="bg1"/>
                </a:solidFill>
                <a:latin typeface="Tw Cen MT" panose="020B0602020104020603" pitchFamily="34" charset="0"/>
              </a:rPr>
              <a:t>Digital agenda</a:t>
            </a:r>
          </a:p>
          <a:p>
            <a:pPr marL="0" indent="0">
              <a:buNone/>
            </a:pPr>
            <a:r>
              <a:rPr lang="nb-NO" sz="3200" dirty="0" smtClean="0">
                <a:solidFill>
                  <a:schemeClr val="bg1"/>
                </a:solidFill>
                <a:latin typeface="Tw Cen MT" panose="020B0602020104020603" pitchFamily="34" charset="0"/>
              </a:rPr>
              <a:t>Difis digitaliseringsstrategi</a:t>
            </a:r>
          </a:p>
          <a:p>
            <a:pPr marL="0" indent="0">
              <a:buNone/>
            </a:pPr>
            <a:r>
              <a:rPr lang="nb-NO" sz="3200" dirty="0" smtClean="0">
                <a:solidFill>
                  <a:schemeClr val="bg1"/>
                </a:solidFill>
                <a:latin typeface="Tw Cen MT" panose="020B0602020104020603" pitchFamily="34" charset="0"/>
              </a:rPr>
              <a:t>Digitaliseringsrundskrivet</a:t>
            </a:r>
          </a:p>
          <a:p>
            <a:pPr marL="0" indent="0">
              <a:buNone/>
            </a:pPr>
            <a:r>
              <a:rPr lang="nb-NO" sz="3200" dirty="0" smtClean="0">
                <a:solidFill>
                  <a:schemeClr val="bg1"/>
                </a:solidFill>
                <a:latin typeface="Tw Cen MT" panose="020B0602020104020603" pitchFamily="34" charset="0"/>
              </a:rPr>
              <a:t>SKATE</a:t>
            </a:r>
          </a:p>
          <a:p>
            <a:pPr marL="0" indent="0">
              <a:buNone/>
            </a:pPr>
            <a:r>
              <a:rPr lang="nb-NO" sz="3200" dirty="0" smtClean="0">
                <a:solidFill>
                  <a:schemeClr val="bg1"/>
                </a:solidFill>
                <a:latin typeface="Tw Cen MT" panose="020B0602020104020603" pitchFamily="34" charset="0"/>
              </a:rPr>
              <a:t>Forvaltningsmeldinga </a:t>
            </a:r>
          </a:p>
          <a:p>
            <a:pPr marL="0" indent="0">
              <a:buNone/>
            </a:pPr>
            <a:r>
              <a:rPr lang="nb-NO" sz="3200" dirty="0" smtClean="0">
                <a:solidFill>
                  <a:schemeClr val="bg1"/>
                </a:solidFill>
                <a:latin typeface="Tw Cen MT" panose="020B0602020104020603" pitchFamily="34" charset="0"/>
              </a:rPr>
              <a:t>KS' digitaliseringsstrategi</a:t>
            </a:r>
          </a:p>
        </p:txBody>
      </p:sp>
      <p:sp>
        <p:nvSpPr>
          <p:cNvPr id="5" name="TekstSylinder 4"/>
          <p:cNvSpPr txBox="1"/>
          <p:nvPr/>
        </p:nvSpPr>
        <p:spPr>
          <a:xfrm>
            <a:off x="7705945" y="1951673"/>
            <a:ext cx="3449170" cy="3323987"/>
          </a:xfrm>
          <a:prstGeom prst="rect">
            <a:avLst/>
          </a:prstGeom>
          <a:noFill/>
        </p:spPr>
        <p:txBody>
          <a:bodyPr wrap="square" rtlCol="0">
            <a:spAutoFit/>
          </a:bodyPr>
          <a:lstStyle/>
          <a:p>
            <a:r>
              <a:rPr lang="nb-NO" sz="3200" dirty="0" smtClean="0">
                <a:solidFill>
                  <a:schemeClr val="bg1"/>
                </a:solidFill>
                <a:latin typeface="Tw Cen MT" panose="020B0602020104020603" pitchFamily="34" charset="0"/>
              </a:rPr>
              <a:t>”Once only”</a:t>
            </a:r>
          </a:p>
          <a:p>
            <a:r>
              <a:rPr lang="nb-NO" sz="3200" dirty="0" smtClean="0">
                <a:solidFill>
                  <a:schemeClr val="bg1"/>
                </a:solidFill>
                <a:latin typeface="Tw Cen MT" panose="020B0602020104020603" pitchFamily="34" charset="0"/>
              </a:rPr>
              <a:t>Brukeren i sentrum</a:t>
            </a:r>
          </a:p>
          <a:p>
            <a:r>
              <a:rPr lang="nb-NO" sz="3200" dirty="0" smtClean="0">
                <a:solidFill>
                  <a:schemeClr val="bg1"/>
                </a:solidFill>
                <a:latin typeface="Tw Cen MT" panose="020B0602020104020603" pitchFamily="34" charset="0"/>
              </a:rPr>
              <a:t>Felles fundament</a:t>
            </a:r>
          </a:p>
          <a:p>
            <a:r>
              <a:rPr lang="nb-NO" sz="3200" dirty="0" smtClean="0">
                <a:solidFill>
                  <a:schemeClr val="bg1"/>
                </a:solidFill>
                <a:latin typeface="Tw Cen MT" panose="020B0602020104020603" pitchFamily="34" charset="0"/>
              </a:rPr>
              <a:t>Økt effektivitet</a:t>
            </a:r>
          </a:p>
          <a:p>
            <a:r>
              <a:rPr lang="nb-NO" sz="3200" dirty="0" smtClean="0">
                <a:solidFill>
                  <a:schemeClr val="bg1"/>
                </a:solidFill>
                <a:latin typeface="Tw Cen MT" panose="020B0602020104020603" pitchFamily="34" charset="0"/>
              </a:rPr>
              <a:t>Økt samhandling</a:t>
            </a:r>
          </a:p>
          <a:p>
            <a:r>
              <a:rPr lang="nb-NO" sz="3200" dirty="0" smtClean="0">
                <a:solidFill>
                  <a:schemeClr val="bg1"/>
                </a:solidFill>
                <a:latin typeface="Tw Cen MT" panose="020B0602020104020603" pitchFamily="34" charset="0"/>
              </a:rPr>
              <a:t>Innovasjon</a:t>
            </a:r>
          </a:p>
          <a:p>
            <a:pPr marL="285750" indent="-285750">
              <a:buFont typeface="Arial" charset="0"/>
              <a:buChar char="•"/>
            </a:pP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2476500"/>
            <a:ext cx="1905000" cy="1905000"/>
          </a:xfrm>
          <a:prstGeom prst="rect">
            <a:avLst/>
          </a:prstGeom>
        </p:spPr>
      </p:pic>
      <p:sp>
        <p:nvSpPr>
          <p:cNvPr id="10" name="Tittel 1"/>
          <p:cNvSpPr>
            <a:spLocks noGrp="1"/>
          </p:cNvSpPr>
          <p:nvPr>
            <p:ph type="title"/>
          </p:nvPr>
        </p:nvSpPr>
        <p:spPr>
          <a:xfrm>
            <a:off x="562573" y="301531"/>
            <a:ext cx="10515600" cy="1325563"/>
          </a:xfrm>
        </p:spPr>
        <p:txBody>
          <a:bodyPr/>
          <a:lstStyle/>
          <a:p>
            <a:r>
              <a:rPr lang="nb-NO" dirty="0" smtClean="0">
                <a:latin typeface="Tw Cen MT" charset="0"/>
                <a:ea typeface="Tw Cen MT" charset="0"/>
                <a:cs typeface="Tw Cen MT" charset="0"/>
              </a:rPr>
              <a:t>Politiske føringer</a:t>
            </a:r>
            <a:endParaRPr lang="nb-NO" dirty="0">
              <a:latin typeface="Tw Cen MT" charset="0"/>
              <a:ea typeface="Tw Cen MT" charset="0"/>
              <a:cs typeface="Tw Cen MT" charset="0"/>
            </a:endParaRPr>
          </a:p>
        </p:txBody>
      </p:sp>
    </p:spTree>
    <p:extLst>
      <p:ext uri="{BB962C8B-B14F-4D97-AF65-F5344CB8AC3E}">
        <p14:creationId xmlns:p14="http://schemas.microsoft.com/office/powerpoint/2010/main" val="654166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0659" y="365125"/>
            <a:ext cx="11510683" cy="1325563"/>
          </a:xfrm>
        </p:spPr>
        <p:txBody>
          <a:bodyPr/>
          <a:lstStyle/>
          <a:p>
            <a:r>
              <a:rPr lang="nb-NO" b="1" dirty="0">
                <a:latin typeface="Tw Cen MT" panose="020B0602020104020603" pitchFamily="34" charset="0"/>
              </a:rPr>
              <a:t>Metoden skal tilpasses eksisterende rammeverk</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9518"/>
            <a:ext cx="12192000" cy="5338482"/>
          </a:xfrm>
          <a:prstGeom prst="rect">
            <a:avLst/>
          </a:prstGeom>
        </p:spPr>
      </p:pic>
    </p:spTree>
    <p:extLst>
      <p:ext uri="{BB962C8B-B14F-4D97-AF65-F5344CB8AC3E}">
        <p14:creationId xmlns:p14="http://schemas.microsoft.com/office/powerpoint/2010/main" val="1867689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95564" y="874059"/>
            <a:ext cx="5096436" cy="1325563"/>
          </a:xfrm>
        </p:spPr>
        <p:txBody>
          <a:bodyPr/>
          <a:lstStyle/>
          <a:p>
            <a:r>
              <a:rPr lang="nb-NO" b="1" dirty="0" smtClean="0">
                <a:latin typeface="Tw Cen MT" panose="020B0602020104020603" pitchFamily="34" charset="0"/>
              </a:rPr>
              <a:t>Oppsummert</a:t>
            </a:r>
            <a:endParaRPr lang="nb-NO" b="1" dirty="0">
              <a:latin typeface="Tw Cen MT" panose="020B0602020104020603" pitchFamily="34" charset="0"/>
            </a:endParaRPr>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970494" cy="6858000"/>
          </a:xfrm>
          <a:prstGeom prst="rect">
            <a:avLst/>
          </a:prstGeom>
        </p:spPr>
      </p:pic>
      <p:sp>
        <p:nvSpPr>
          <p:cNvPr id="8" name="TekstSylinder 7"/>
          <p:cNvSpPr txBox="1"/>
          <p:nvPr/>
        </p:nvSpPr>
        <p:spPr>
          <a:xfrm>
            <a:off x="7095564" y="2455911"/>
            <a:ext cx="5661212" cy="1569660"/>
          </a:xfrm>
          <a:prstGeom prst="rect">
            <a:avLst/>
          </a:prstGeom>
          <a:noFill/>
        </p:spPr>
        <p:txBody>
          <a:bodyPr wrap="square" rtlCol="0">
            <a:spAutoFit/>
          </a:bodyPr>
          <a:lstStyle/>
          <a:p>
            <a:pPr marL="457200" indent="-457200">
              <a:buFont typeface="Arial" panose="020B0604020202020204" pitchFamily="34" charset="0"/>
              <a:buChar char="•"/>
            </a:pPr>
            <a:r>
              <a:rPr lang="nb-NO" sz="3200" dirty="0" smtClean="0">
                <a:latin typeface="Tw Cen MT" panose="020B0602020104020603" pitchFamily="34" charset="0"/>
              </a:rPr>
              <a:t>identifisere</a:t>
            </a:r>
          </a:p>
          <a:p>
            <a:pPr marL="457200" indent="-457200">
              <a:buFont typeface="Arial" panose="020B0604020202020204" pitchFamily="34" charset="0"/>
              <a:buChar char="•"/>
            </a:pPr>
            <a:r>
              <a:rPr lang="nb-NO" sz="3200" dirty="0" smtClean="0">
                <a:latin typeface="Tw Cen MT" panose="020B0602020104020603" pitchFamily="34" charset="0"/>
              </a:rPr>
              <a:t>forvalte</a:t>
            </a:r>
          </a:p>
          <a:p>
            <a:pPr marL="457200" indent="-457200">
              <a:buFont typeface="Arial" panose="020B0604020202020204" pitchFamily="34" charset="0"/>
              <a:buChar char="•"/>
            </a:pPr>
            <a:r>
              <a:rPr lang="nb-NO" sz="3200" dirty="0">
                <a:latin typeface="Tw Cen MT" panose="020B0602020104020603" pitchFamily="34" charset="0"/>
              </a:rPr>
              <a:t>g</a:t>
            </a:r>
            <a:r>
              <a:rPr lang="nb-NO" sz="3200" dirty="0" smtClean="0">
                <a:latin typeface="Tw Cen MT" panose="020B0602020104020603" pitchFamily="34" charset="0"/>
              </a:rPr>
              <a:t>jøre tilgjengelig</a:t>
            </a:r>
            <a:endParaRPr lang="nb-NO" dirty="0"/>
          </a:p>
        </p:txBody>
      </p:sp>
    </p:spTree>
    <p:extLst>
      <p:ext uri="{BB962C8B-B14F-4D97-AF65-F5344CB8AC3E}">
        <p14:creationId xmlns:p14="http://schemas.microsoft.com/office/powerpoint/2010/main" val="365517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188259" y="1357725"/>
            <a:ext cx="7931516" cy="982800"/>
          </a:xfrm>
          <a:prstGeom prst="rect">
            <a:avLst/>
          </a:prstGeom>
          <a:noFill/>
          <a:ln>
            <a:noFill/>
          </a:ln>
        </p:spPr>
        <p:txBody>
          <a:bodyPr lIns="91425" tIns="91425" rIns="91425" bIns="91425" anchor="t" anchorCtr="0">
            <a:noAutofit/>
          </a:bodyPr>
          <a:lstStyle/>
          <a:p>
            <a:pPr lvl="0">
              <a:lnSpc>
                <a:spcPct val="150000"/>
              </a:lnSpc>
              <a:spcBef>
                <a:spcPts val="0"/>
              </a:spcBef>
              <a:buNone/>
            </a:pPr>
            <a:r>
              <a:rPr lang="x-none" sz="2000" dirty="0"/>
              <a:t>Les mer om om tema for dette foredraget i rapporten: </a:t>
            </a:r>
            <a:endParaRPr lang="nb-NO" sz="2000" dirty="0" smtClean="0"/>
          </a:p>
          <a:p>
            <a:pPr lvl="0">
              <a:lnSpc>
                <a:spcPct val="150000"/>
              </a:lnSpc>
              <a:spcBef>
                <a:spcPts val="0"/>
              </a:spcBef>
              <a:buNone/>
            </a:pPr>
            <a:r>
              <a:rPr lang="x-none" sz="2000" b="1" i="1" u="sng" dirty="0" smtClean="0">
                <a:solidFill>
                  <a:schemeClr val="hlink"/>
                </a:solidFill>
                <a:hlinkClick r:id="rId3" invalidUrl="https://www.arkivverket.no/arkivutvikling/arkivutvikling-i-arkivverket/foranalysen-dokumentasjonsforvaltning-og-arkiv/_/attachment/download/f9b8fc47-a3f1-4419-a823-13c99fd1866f:c26faa2198fc82076c8e5385576d84a33c9d619f/Sluttrapport_Foranalyse for dokumentasjonsforvaltning og arkiv (versjon_1.0).pdf"/>
              </a:rPr>
              <a:t>Foranalysen </a:t>
            </a:r>
            <a:r>
              <a:rPr lang="x-none" sz="2000" b="1" i="1" u="sng" dirty="0">
                <a:solidFill>
                  <a:schemeClr val="hlink"/>
                </a:solidFill>
                <a:hlinkClick r:id="rId4" invalidUrl="https://www.arkivverket.no/arkivutvikling/arkivutvikling-i-arkivverket/foranalysen-dokumentasjonsforvaltning-og-arkiv/_/attachment/download/f9b8fc47-a3f1-4419-a823-13c99fd1866f:c26faa2198fc82076c8e5385576d84a33c9d619f/Sluttrapport_Foranalyse for dokumentasjonsforvaltning og arkiv (versjon_1.0).pdf"/>
              </a:rPr>
              <a:t>for dokumentasjonsforvaltning og arkiv</a:t>
            </a:r>
            <a:endParaRPr lang="x-none" sz="2000" b="1" i="1" u="sng" dirty="0">
              <a:solidFill>
                <a:schemeClr val="hlink"/>
              </a:solidFill>
              <a:hlinkClick r:id="rId5"/>
            </a:endParaRPr>
          </a:p>
        </p:txBody>
      </p:sp>
      <p:sp>
        <p:nvSpPr>
          <p:cNvPr id="177" name="Shape 177"/>
          <p:cNvSpPr txBox="1"/>
          <p:nvPr/>
        </p:nvSpPr>
        <p:spPr>
          <a:xfrm>
            <a:off x="600275" y="2846075"/>
            <a:ext cx="6467100" cy="637500"/>
          </a:xfrm>
          <a:prstGeom prst="rect">
            <a:avLst/>
          </a:prstGeom>
          <a:noFill/>
          <a:ln>
            <a:noFill/>
          </a:ln>
        </p:spPr>
        <p:txBody>
          <a:bodyPr lIns="91425" tIns="91425" rIns="91425" bIns="91425" anchor="t" anchorCtr="0">
            <a:noAutofit/>
          </a:bodyPr>
          <a:lstStyle/>
          <a:p>
            <a:pPr lvl="0">
              <a:spcBef>
                <a:spcPts val="0"/>
              </a:spcBef>
              <a:buNone/>
            </a:pPr>
            <a:r>
              <a:rPr lang="x-none" sz="3400" b="1" dirty="0">
                <a:latin typeface="Tw Cen MT" charset="0"/>
                <a:ea typeface="Tw Cen MT" charset="0"/>
                <a:cs typeface="Tw Cen MT" charset="0"/>
              </a:rPr>
              <a:t>Takk for oppmerksomheten!</a:t>
            </a:r>
          </a:p>
        </p:txBody>
      </p:sp>
      <p:sp>
        <p:nvSpPr>
          <p:cNvPr id="178" name="Shape 178"/>
          <p:cNvSpPr txBox="1"/>
          <p:nvPr/>
        </p:nvSpPr>
        <p:spPr>
          <a:xfrm>
            <a:off x="1093253" y="5809359"/>
            <a:ext cx="6400559" cy="765000"/>
          </a:xfrm>
          <a:prstGeom prst="rect">
            <a:avLst/>
          </a:prstGeom>
          <a:noFill/>
          <a:ln>
            <a:noFill/>
          </a:ln>
        </p:spPr>
        <p:txBody>
          <a:bodyPr lIns="91425" tIns="91425" rIns="91425" bIns="91425" anchor="t" anchorCtr="0">
            <a:noAutofit/>
          </a:bodyPr>
          <a:lstStyle/>
          <a:p>
            <a:pPr lvl="0">
              <a:spcBef>
                <a:spcPts val="0"/>
              </a:spcBef>
              <a:buNone/>
            </a:pPr>
            <a:r>
              <a:rPr lang="nb-NO" dirty="0" smtClean="0"/>
              <a:t>Tor Anton Gaarder</a:t>
            </a:r>
            <a:endParaRPr lang="x-none" dirty="0"/>
          </a:p>
          <a:p>
            <a:pPr lvl="0">
              <a:spcBef>
                <a:spcPts val="0"/>
              </a:spcBef>
              <a:buNone/>
            </a:pPr>
            <a:r>
              <a:rPr lang="nb-NO" u="sng" dirty="0" smtClean="0">
                <a:solidFill>
                  <a:schemeClr val="hlink"/>
                </a:solidFill>
              </a:rPr>
              <a:t>toga@arkivverket.no</a:t>
            </a:r>
            <a:r>
              <a:rPr lang="x-none" dirty="0"/>
              <a:t>	</a:t>
            </a:r>
            <a:endParaRPr lang="x-none" u="sng" dirty="0">
              <a:solidFill>
                <a:schemeClr val="hlink"/>
              </a:solidFill>
              <a:hlinkClick r:id="rId6"/>
            </a:endParaRPr>
          </a:p>
          <a:p>
            <a:pPr lvl="0">
              <a:spcBef>
                <a:spcPts val="0"/>
              </a:spcBef>
              <a:buNone/>
            </a:pPr>
            <a:endParaRPr dirty="0"/>
          </a:p>
        </p:txBody>
      </p:sp>
      <p:pic>
        <p:nvPicPr>
          <p:cNvPr id="181" name="Shape 181" descr="Skjermbilde 2017-01-30 kl. 12.11.41.png"/>
          <p:cNvPicPr preferRelativeResize="0"/>
          <p:nvPr/>
        </p:nvPicPr>
        <p:blipFill>
          <a:blip r:embed="rId7">
            <a:alphaModFix/>
          </a:blip>
          <a:stretch>
            <a:fillRect/>
          </a:stretch>
        </p:blipFill>
        <p:spPr>
          <a:xfrm>
            <a:off x="7920249" y="932074"/>
            <a:ext cx="3673176" cy="5541123"/>
          </a:xfrm>
          <a:prstGeom prst="rect">
            <a:avLst/>
          </a:prstGeom>
          <a:noFill/>
          <a:ln>
            <a:noFill/>
          </a:ln>
        </p:spPr>
      </p:pic>
    </p:spTree>
    <p:extLst>
      <p:ext uri="{BB962C8B-B14F-4D97-AF65-F5344CB8AC3E}">
        <p14:creationId xmlns:p14="http://schemas.microsoft.com/office/powerpoint/2010/main" val="3240009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latin typeface="Tw Cen MT" panose="020B0602020104020603" pitchFamily="34" charset="0"/>
              </a:rPr>
              <a:t>SKATEs veikartarbeid</a:t>
            </a:r>
            <a:endParaRPr lang="nb-NO" b="1" dirty="0">
              <a:latin typeface="Tw Cen MT" panose="020B0602020104020603" pitchFamily="34" charset="0"/>
            </a:endParaRPr>
          </a:p>
        </p:txBody>
      </p:sp>
      <p:sp>
        <p:nvSpPr>
          <p:cNvPr id="4" name="TekstSylinder 3"/>
          <p:cNvSpPr txBox="1"/>
          <p:nvPr/>
        </p:nvSpPr>
        <p:spPr>
          <a:xfrm>
            <a:off x="1462012" y="4756835"/>
            <a:ext cx="1447800" cy="707886"/>
          </a:xfrm>
          <a:prstGeom prst="rect">
            <a:avLst/>
          </a:prstGeom>
          <a:noFill/>
        </p:spPr>
        <p:txBody>
          <a:bodyPr wrap="square" rtlCol="0">
            <a:spAutoFit/>
          </a:bodyPr>
          <a:lstStyle/>
          <a:p>
            <a:r>
              <a:rPr lang="nb-NO" sz="4000" dirty="0" smtClean="0">
                <a:latin typeface="Tw Cen MT" charset="0"/>
                <a:ea typeface="Tw Cen MT" charset="0"/>
                <a:cs typeface="Tw Cen MT" charset="0"/>
              </a:rPr>
              <a:t>Behov</a:t>
            </a:r>
            <a:endParaRPr lang="nb-NO" sz="4000" dirty="0">
              <a:latin typeface="Tw Cen MT" charset="0"/>
              <a:ea typeface="Tw Cen MT" charset="0"/>
              <a:cs typeface="Tw Cen MT" charset="0"/>
            </a:endParaRPr>
          </a:p>
        </p:txBody>
      </p:sp>
      <p:sp>
        <p:nvSpPr>
          <p:cNvPr id="7" name="TekstSylinder 6"/>
          <p:cNvSpPr txBox="1"/>
          <p:nvPr/>
        </p:nvSpPr>
        <p:spPr>
          <a:xfrm>
            <a:off x="4875740" y="4790589"/>
            <a:ext cx="2032908" cy="707886"/>
          </a:xfrm>
          <a:prstGeom prst="rect">
            <a:avLst/>
          </a:prstGeom>
          <a:noFill/>
        </p:spPr>
        <p:txBody>
          <a:bodyPr wrap="square" rtlCol="0">
            <a:spAutoFit/>
          </a:bodyPr>
          <a:lstStyle/>
          <a:p>
            <a:r>
              <a:rPr lang="nb-NO" sz="4000" dirty="0" smtClean="0">
                <a:latin typeface="Tw Cen MT" charset="0"/>
                <a:ea typeface="Tw Cen MT" charset="0"/>
                <a:cs typeface="Tw Cen MT" charset="0"/>
              </a:rPr>
              <a:t>Analyse</a:t>
            </a:r>
            <a:endParaRPr lang="nb-NO" sz="4000" dirty="0">
              <a:latin typeface="Tw Cen MT" charset="0"/>
              <a:ea typeface="Tw Cen MT" charset="0"/>
              <a:cs typeface="Tw Cen MT" charset="0"/>
            </a:endParaRPr>
          </a:p>
        </p:txBody>
      </p:sp>
      <p:sp>
        <p:nvSpPr>
          <p:cNvPr id="8" name="TekstSylinder 7"/>
          <p:cNvSpPr txBox="1"/>
          <p:nvPr/>
        </p:nvSpPr>
        <p:spPr>
          <a:xfrm>
            <a:off x="8705243" y="4790589"/>
            <a:ext cx="1867505" cy="707886"/>
          </a:xfrm>
          <a:prstGeom prst="rect">
            <a:avLst/>
          </a:prstGeom>
          <a:noFill/>
        </p:spPr>
        <p:txBody>
          <a:bodyPr wrap="square" rtlCol="0">
            <a:spAutoFit/>
          </a:bodyPr>
          <a:lstStyle/>
          <a:p>
            <a:r>
              <a:rPr lang="nb-NO" sz="4000" dirty="0" smtClean="0">
                <a:latin typeface="Tw Cen MT" charset="0"/>
                <a:ea typeface="Tw Cen MT" charset="0"/>
                <a:cs typeface="Tw Cen MT" charset="0"/>
              </a:rPr>
              <a:t>Tiltak</a:t>
            </a:r>
            <a:endParaRPr lang="nb-NO" sz="4000" dirty="0">
              <a:latin typeface="Tw Cen MT" charset="0"/>
              <a:ea typeface="Tw Cen MT" charset="0"/>
              <a:cs typeface="Tw Cen MT" charset="0"/>
            </a:endParaRPr>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052" y="1991861"/>
            <a:ext cx="2463800" cy="2463800"/>
          </a:xfrm>
          <a:prstGeom prst="rect">
            <a:avLst/>
          </a:prstGeom>
        </p:spPr>
      </p:pic>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153" y="2008738"/>
            <a:ext cx="2463800" cy="2463800"/>
          </a:xfrm>
          <a:prstGeom prst="rect">
            <a:avLst/>
          </a:prstGeom>
        </p:spPr>
      </p:pic>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255" y="1991861"/>
            <a:ext cx="2622826" cy="2622826"/>
          </a:xfrm>
          <a:prstGeom prst="rect">
            <a:avLst/>
          </a:prstGeom>
        </p:spPr>
      </p:pic>
    </p:spTree>
    <p:extLst>
      <p:ext uri="{BB962C8B-B14F-4D97-AF65-F5344CB8AC3E}">
        <p14:creationId xmlns:p14="http://schemas.microsoft.com/office/powerpoint/2010/main" val="126310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9834" y="365125"/>
            <a:ext cx="11372333" cy="1325563"/>
          </a:xfrm>
        </p:spPr>
        <p:txBody>
          <a:bodyPr>
            <a:normAutofit/>
          </a:bodyPr>
          <a:lstStyle/>
          <a:p>
            <a:r>
              <a:rPr lang="nb-NO" b="1" dirty="0" smtClean="0">
                <a:latin typeface="Tw Cen MT" panose="020B0602020104020603" pitchFamily="34" charset="0"/>
              </a:rPr>
              <a:t>Foranalyse dokumentasjonsforvaltning og arkiv</a:t>
            </a:r>
            <a:endParaRPr lang="nb-NO" b="1" dirty="0">
              <a:latin typeface="Tw Cen MT" panose="020B0602020104020603" pitchFamily="34" charset="0"/>
            </a:endParaRPr>
          </a:p>
        </p:txBody>
      </p:sp>
      <p:sp>
        <p:nvSpPr>
          <p:cNvPr id="3" name="Plassholder for innhold 2"/>
          <p:cNvSpPr>
            <a:spLocks noGrp="1"/>
          </p:cNvSpPr>
          <p:nvPr>
            <p:ph idx="1"/>
          </p:nvPr>
        </p:nvSpPr>
        <p:spPr/>
        <p:txBody>
          <a:bodyPr/>
          <a:lstStyle/>
          <a:p>
            <a:r>
              <a:rPr lang="nb-NO" dirty="0" smtClean="0"/>
              <a:t>Bilde om samarbeid</a:t>
            </a:r>
            <a:endParaRPr lang="nb-NO" dirty="0"/>
          </a:p>
        </p:txBody>
      </p:sp>
      <p:pic>
        <p:nvPicPr>
          <p:cNvPr id="1032" name="Picture 8" descr="http://www.whereisthenomad.com/sites/default/files/styles/letterbox/public/brother-wide.jpg?itok=NIvfK1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19250"/>
            <a:ext cx="12192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22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p:nvPr/>
        </p:nvSpPr>
        <p:spPr>
          <a:xfrm>
            <a:off x="230600" y="1900517"/>
            <a:ext cx="8880600" cy="3740293"/>
          </a:xfrm>
          <a:prstGeom prst="rect">
            <a:avLst/>
          </a:prstGeom>
          <a:noFill/>
          <a:ln>
            <a:noFill/>
          </a:ln>
        </p:spPr>
        <p:txBody>
          <a:bodyPr lIns="91425" tIns="91425" rIns="91425" bIns="91425" anchor="ctr" anchorCtr="0">
            <a:noAutofit/>
          </a:bodyPr>
          <a:lstStyle/>
          <a:p>
            <a:pPr marL="457200" lvl="0" indent="-457200">
              <a:lnSpc>
                <a:spcPct val="115000"/>
              </a:lnSpc>
              <a:spcBef>
                <a:spcPts val="2133"/>
              </a:spcBef>
              <a:buFont typeface="Arial" panose="020B0604020202020204" pitchFamily="34" charset="0"/>
              <a:buChar char="•"/>
            </a:pPr>
            <a:r>
              <a:rPr lang="x-none" sz="2800" dirty="0">
                <a:solidFill>
                  <a:schemeClr val="dk1"/>
                </a:solidFill>
                <a:latin typeface="Tw Cen MT" panose="020B0602020104020603" pitchFamily="34" charset="0"/>
                <a:ea typeface="Calibri"/>
                <a:cs typeface="Calibri"/>
                <a:sym typeface="Calibri"/>
              </a:rPr>
              <a:t>Regelverk og standarder er for </a:t>
            </a:r>
            <a:r>
              <a:rPr lang="x-none" sz="2800" dirty="0" smtClean="0">
                <a:solidFill>
                  <a:schemeClr val="dk1"/>
                </a:solidFill>
                <a:latin typeface="Tw Cen MT" panose="020B0602020104020603" pitchFamily="34" charset="0"/>
                <a:ea typeface="Calibri"/>
                <a:cs typeface="Calibri"/>
                <a:sym typeface="Calibri"/>
              </a:rPr>
              <a:t>komplisert</a:t>
            </a:r>
            <a:endParaRPr lang="nb-NO" sz="2800" dirty="0" smtClean="0">
              <a:solidFill>
                <a:schemeClr val="dk1"/>
              </a:solidFill>
              <a:latin typeface="Tw Cen MT" panose="020B0602020104020603" pitchFamily="34" charset="0"/>
              <a:ea typeface="Calibri"/>
              <a:cs typeface="Calibri"/>
              <a:sym typeface="Calibri"/>
            </a:endParaRPr>
          </a:p>
          <a:p>
            <a:pPr marL="457200" lvl="0" indent="-457200">
              <a:lnSpc>
                <a:spcPct val="115000"/>
              </a:lnSpc>
              <a:spcBef>
                <a:spcPts val="2133"/>
              </a:spcBef>
              <a:buFont typeface="Arial" panose="020B0604020202020204" pitchFamily="34" charset="0"/>
              <a:buChar char="•"/>
            </a:pPr>
            <a:r>
              <a:rPr lang="nb-NO" sz="2800" dirty="0" smtClean="0">
                <a:latin typeface="Tw Cen MT" panose="020B0602020104020603" pitchFamily="34" charset="0"/>
                <a:ea typeface="Calibri"/>
                <a:cs typeface="Calibri"/>
                <a:sym typeface="Calibri"/>
              </a:rPr>
              <a:t>Samhandling</a:t>
            </a:r>
            <a:r>
              <a:rPr lang="x-none" sz="2800" dirty="0" smtClean="0">
                <a:latin typeface="Tw Cen MT" panose="020B0602020104020603" pitchFamily="34" charset="0"/>
                <a:ea typeface="Calibri"/>
                <a:cs typeface="Calibri"/>
                <a:sym typeface="Calibri"/>
              </a:rPr>
              <a:t> med </a:t>
            </a:r>
            <a:r>
              <a:rPr lang="x-none" sz="2800" dirty="0">
                <a:latin typeface="Tw Cen MT" panose="020B0602020104020603" pitchFamily="34" charset="0"/>
                <a:ea typeface="Calibri"/>
                <a:cs typeface="Calibri"/>
                <a:sym typeface="Calibri"/>
              </a:rPr>
              <a:t>andre fagmiljø </a:t>
            </a:r>
            <a:r>
              <a:rPr lang="nb-NO" sz="2800" dirty="0">
                <a:latin typeface="Tw Cen MT" panose="020B0602020104020603" pitchFamily="34" charset="0"/>
                <a:ea typeface="Calibri"/>
                <a:cs typeface="Calibri"/>
                <a:sym typeface="Calibri"/>
              </a:rPr>
              <a:t>i</a:t>
            </a:r>
            <a:r>
              <a:rPr lang="nb-NO" sz="2800" dirty="0" smtClean="0">
                <a:latin typeface="Tw Cen MT" panose="020B0602020104020603" pitchFamily="34" charset="0"/>
                <a:ea typeface="Calibri"/>
                <a:cs typeface="Calibri"/>
                <a:sym typeface="Calibri"/>
              </a:rPr>
              <a:t>kke god nok</a:t>
            </a:r>
            <a:endParaRPr lang="x-none" sz="2800" dirty="0">
              <a:latin typeface="Tw Cen MT" panose="020B0602020104020603" pitchFamily="34" charset="0"/>
              <a:ea typeface="Calibri"/>
              <a:cs typeface="Calibri"/>
              <a:sym typeface="Calibri"/>
            </a:endParaRPr>
          </a:p>
          <a:p>
            <a:pPr marL="457200" lvl="0" indent="-457200" rtl="0">
              <a:lnSpc>
                <a:spcPct val="115000"/>
              </a:lnSpc>
              <a:spcBef>
                <a:spcPts val="2133"/>
              </a:spcBef>
              <a:buFont typeface="Arial" panose="020B0604020202020204" pitchFamily="34" charset="0"/>
              <a:buChar char="•"/>
            </a:pPr>
            <a:r>
              <a:rPr lang="nb-NO" sz="2800" dirty="0" smtClean="0">
                <a:solidFill>
                  <a:schemeClr val="dk1"/>
                </a:solidFill>
                <a:latin typeface="Tw Cen MT" panose="020B0602020104020603" pitchFamily="34" charset="0"/>
                <a:ea typeface="Calibri"/>
                <a:cs typeface="Calibri"/>
                <a:sym typeface="Calibri"/>
              </a:rPr>
              <a:t>Dokumentasjonen</a:t>
            </a:r>
            <a:r>
              <a:rPr lang="x-none" sz="2800" dirty="0" smtClean="0">
                <a:solidFill>
                  <a:schemeClr val="dk1"/>
                </a:solidFill>
                <a:latin typeface="Tw Cen MT" panose="020B0602020104020603" pitchFamily="34" charset="0"/>
                <a:ea typeface="Calibri"/>
                <a:cs typeface="Calibri"/>
                <a:sym typeface="Calibri"/>
              </a:rPr>
              <a:t> </a:t>
            </a:r>
            <a:r>
              <a:rPr lang="x-none" sz="2800" dirty="0">
                <a:solidFill>
                  <a:schemeClr val="dk1"/>
                </a:solidFill>
                <a:latin typeface="Tw Cen MT" panose="020B0602020104020603" pitchFamily="34" charset="0"/>
                <a:ea typeface="Calibri"/>
                <a:cs typeface="Calibri"/>
                <a:sym typeface="Calibri"/>
              </a:rPr>
              <a:t>gjenspeiler ikke virksomhetsprosessene</a:t>
            </a:r>
          </a:p>
          <a:p>
            <a:pPr marL="457200" lvl="0" indent="-457200" rtl="0">
              <a:lnSpc>
                <a:spcPct val="115000"/>
              </a:lnSpc>
              <a:spcBef>
                <a:spcPts val="2133"/>
              </a:spcBef>
              <a:buFont typeface="Arial" panose="020B0604020202020204" pitchFamily="34" charset="0"/>
              <a:buChar char="•"/>
            </a:pPr>
            <a:r>
              <a:rPr lang="x-none" sz="2800" dirty="0" smtClean="0">
                <a:solidFill>
                  <a:schemeClr val="dk1"/>
                </a:solidFill>
                <a:latin typeface="Tw Cen MT" panose="020B0602020104020603" pitchFamily="34" charset="0"/>
                <a:ea typeface="Calibri"/>
                <a:cs typeface="Calibri"/>
                <a:sym typeface="Calibri"/>
              </a:rPr>
              <a:t>Verktøy </a:t>
            </a:r>
            <a:r>
              <a:rPr lang="x-none" sz="2800" dirty="0">
                <a:solidFill>
                  <a:schemeClr val="dk1"/>
                </a:solidFill>
                <a:latin typeface="Tw Cen MT" panose="020B0602020104020603" pitchFamily="34" charset="0"/>
                <a:ea typeface="Calibri"/>
                <a:cs typeface="Calibri"/>
                <a:sym typeface="Calibri"/>
              </a:rPr>
              <a:t>for arkivering er isolert </a:t>
            </a:r>
          </a:p>
        </p:txBody>
      </p:sp>
      <p:pic>
        <p:nvPicPr>
          <p:cNvPr id="202" name="Shape 202" descr="riksarkivbygningen_programforside_web.jpg"/>
          <p:cNvPicPr preferRelativeResize="0"/>
          <p:nvPr/>
        </p:nvPicPr>
        <p:blipFill rotWithShape="1">
          <a:blip r:embed="rId3">
            <a:alphaModFix/>
          </a:blip>
          <a:srcRect l="5555" r="5555"/>
          <a:stretch/>
        </p:blipFill>
        <p:spPr>
          <a:xfrm>
            <a:off x="9035150" y="0"/>
            <a:ext cx="3156600" cy="6858000"/>
          </a:xfrm>
          <a:prstGeom prst="rect">
            <a:avLst/>
          </a:prstGeom>
          <a:noFill/>
          <a:ln>
            <a:noFill/>
          </a:ln>
        </p:spPr>
      </p:pic>
      <p:sp>
        <p:nvSpPr>
          <p:cNvPr id="6" name="TekstSylinder 5"/>
          <p:cNvSpPr txBox="1"/>
          <p:nvPr/>
        </p:nvSpPr>
        <p:spPr>
          <a:xfrm>
            <a:off x="230600" y="788894"/>
            <a:ext cx="8314800" cy="769441"/>
          </a:xfrm>
          <a:prstGeom prst="rect">
            <a:avLst/>
          </a:prstGeom>
          <a:noFill/>
        </p:spPr>
        <p:txBody>
          <a:bodyPr wrap="square" rtlCol="0">
            <a:spAutoFit/>
          </a:bodyPr>
          <a:lstStyle/>
          <a:p>
            <a:r>
              <a:rPr lang="nb-NO" sz="4400" b="1" dirty="0" smtClean="0">
                <a:latin typeface="Tw Cen MT" panose="020B0602020104020603" pitchFamily="34" charset="0"/>
                <a:cs typeface="Arial" panose="020B0604020202020204" pitchFamily="34" charset="0"/>
              </a:rPr>
              <a:t>Utfordringer i dagens situasjon</a:t>
            </a:r>
            <a:endParaRPr lang="nb-NO" sz="4400" b="1" dirty="0">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883008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Skjermbilde 2017-01-25 kl. 11.27.13.png"/>
          <p:cNvPicPr preferRelativeResize="0"/>
          <p:nvPr/>
        </p:nvPicPr>
        <p:blipFill rotWithShape="1">
          <a:blip r:embed="rId3">
            <a:alphaModFix/>
          </a:blip>
          <a:srcRect/>
          <a:stretch/>
        </p:blipFill>
        <p:spPr>
          <a:xfrm>
            <a:off x="883433" y="4"/>
            <a:ext cx="10744000" cy="6858000"/>
          </a:xfrm>
          <a:prstGeom prst="rect">
            <a:avLst/>
          </a:prstGeom>
          <a:solidFill>
            <a:srgbClr val="295597"/>
          </a:solidFill>
          <a:ln>
            <a:noFill/>
          </a:ln>
        </p:spPr>
      </p:pic>
      <p:pic>
        <p:nvPicPr>
          <p:cNvPr id="136" name="Shape 136"/>
          <p:cNvPicPr preferRelativeResize="0"/>
          <p:nvPr/>
        </p:nvPicPr>
        <p:blipFill rotWithShape="1">
          <a:blip r:embed="rId4">
            <a:alphaModFix/>
          </a:blip>
          <a:srcRect b="31024"/>
          <a:stretch/>
        </p:blipFill>
        <p:spPr>
          <a:xfrm>
            <a:off x="1238634" y="63767"/>
            <a:ext cx="2781100" cy="2568333"/>
          </a:xfrm>
          <a:prstGeom prst="rect">
            <a:avLst/>
          </a:prstGeom>
          <a:noFill/>
          <a:ln>
            <a:noFill/>
          </a:ln>
        </p:spPr>
      </p:pic>
    </p:spTree>
    <p:extLst>
      <p:ext uri="{BB962C8B-B14F-4D97-AF65-F5344CB8AC3E}">
        <p14:creationId xmlns:p14="http://schemas.microsoft.com/office/powerpoint/2010/main" val="51449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666" y="365125"/>
            <a:ext cx="12225333" cy="1325563"/>
          </a:xfrm>
        </p:spPr>
        <p:txBody>
          <a:bodyPr/>
          <a:lstStyle/>
          <a:p>
            <a:pPr algn="ctr"/>
            <a:r>
              <a:rPr lang="nb-NO" b="1" dirty="0" smtClean="0">
                <a:latin typeface="Tw Cen MT" charset="0"/>
                <a:ea typeface="Tw Cen MT" charset="0"/>
                <a:cs typeface="Tw Cen MT" charset="0"/>
              </a:rPr>
              <a:t>Metode for å identifisere og sikre dokumentasjon</a:t>
            </a:r>
            <a:endParaRPr lang="nb-NO" b="1" dirty="0">
              <a:latin typeface="Tw Cen MT" charset="0"/>
              <a:ea typeface="Tw Cen MT" charset="0"/>
              <a:cs typeface="Tw Cen MT" charset="0"/>
            </a:endParaRPr>
          </a:p>
        </p:txBody>
      </p:sp>
      <p:sp>
        <p:nvSpPr>
          <p:cNvPr id="4" name="TekstSylinder 3"/>
          <p:cNvSpPr txBox="1"/>
          <p:nvPr/>
        </p:nvSpPr>
        <p:spPr>
          <a:xfrm>
            <a:off x="838200" y="1945178"/>
            <a:ext cx="11215255" cy="3077766"/>
          </a:xfrm>
          <a:prstGeom prst="rect">
            <a:avLst/>
          </a:prstGeom>
          <a:noFill/>
        </p:spPr>
        <p:txBody>
          <a:bodyPr wrap="square" rtlCol="0">
            <a:spAutoFit/>
          </a:bodyPr>
          <a:lstStyle/>
          <a:p>
            <a:pPr marL="571500" indent="-571500">
              <a:buFont typeface="Arial" charset="0"/>
              <a:buChar char="•"/>
            </a:pPr>
            <a:r>
              <a:rPr lang="nb-NO" sz="4400" dirty="0" smtClean="0">
                <a:latin typeface="Tw Cen MT" charset="0"/>
                <a:ea typeface="Tw Cen MT" charset="0"/>
                <a:cs typeface="Tw Cen MT" charset="0"/>
              </a:rPr>
              <a:t>Prosjektet er under etablering</a:t>
            </a:r>
          </a:p>
          <a:p>
            <a:pPr marL="571500" indent="-571500">
              <a:buFont typeface="Arial" charset="0"/>
              <a:buChar char="•"/>
            </a:pPr>
            <a:r>
              <a:rPr lang="nb-NO" sz="4400" dirty="0" smtClean="0">
                <a:latin typeface="Tw Cen MT" charset="0"/>
                <a:ea typeface="Tw Cen MT" charset="0"/>
                <a:cs typeface="Tw Cen MT" charset="0"/>
              </a:rPr>
              <a:t>Oppstart tidlig 2018</a:t>
            </a:r>
          </a:p>
          <a:p>
            <a:pPr marL="571500" indent="-571500">
              <a:buFont typeface="Arial" charset="0"/>
              <a:buChar char="•"/>
            </a:pPr>
            <a:r>
              <a:rPr lang="nb-NO" sz="4400" dirty="0" smtClean="0">
                <a:latin typeface="Tw Cen MT" charset="0"/>
                <a:ea typeface="Tw Cen MT" charset="0"/>
                <a:cs typeface="Tw Cen MT" charset="0"/>
              </a:rPr>
              <a:t>Gjennomføres i regi </a:t>
            </a:r>
            <a:r>
              <a:rPr lang="nb-NO" sz="4400" dirty="0">
                <a:latin typeface="Tw Cen MT" charset="0"/>
                <a:ea typeface="Tw Cen MT" charset="0"/>
                <a:cs typeface="Tw Cen MT" charset="0"/>
              </a:rPr>
              <a:t>a</a:t>
            </a:r>
            <a:r>
              <a:rPr lang="nb-NO" sz="4400" dirty="0" smtClean="0">
                <a:latin typeface="Tw Cen MT" charset="0"/>
                <a:ea typeface="Tw Cen MT" charset="0"/>
                <a:cs typeface="Tw Cen MT" charset="0"/>
              </a:rPr>
              <a:t>v Skate</a:t>
            </a:r>
          </a:p>
          <a:p>
            <a:pPr marL="571500" indent="-571500">
              <a:buFont typeface="Arial" charset="0"/>
              <a:buChar char="•"/>
            </a:pPr>
            <a:r>
              <a:rPr lang="nb-NO" sz="4400" dirty="0" smtClean="0">
                <a:latin typeface="Tw Cen MT" charset="0"/>
                <a:ea typeface="Tw Cen MT" charset="0"/>
                <a:cs typeface="Tw Cen MT" charset="0"/>
              </a:rPr>
              <a:t>Arkivverket er prosjektansvarlig</a:t>
            </a:r>
          </a:p>
          <a:p>
            <a:endParaRPr lang="nb-NO" dirty="0" smtClean="0"/>
          </a:p>
        </p:txBody>
      </p:sp>
    </p:spTree>
    <p:extLst>
      <p:ext uri="{BB962C8B-B14F-4D97-AF65-F5344CB8AC3E}">
        <p14:creationId xmlns:p14="http://schemas.microsoft.com/office/powerpoint/2010/main" val="402801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47918" y="1987036"/>
            <a:ext cx="5510442" cy="3690067"/>
          </a:xfrm>
        </p:spPr>
        <p:txBody>
          <a:bodyPr>
            <a:normAutofit/>
          </a:bodyPr>
          <a:lstStyle/>
          <a:p>
            <a:pPr lvl="1"/>
            <a:r>
              <a:rPr lang="nb-NO" sz="2800" dirty="0" smtClean="0">
                <a:latin typeface="Tw Cen MT" panose="020B0602020104020603" pitchFamily="34" charset="0"/>
                <a:ea typeface="Tw Cen MT" charset="0"/>
                <a:cs typeface="Tw Cen MT" charset="0"/>
              </a:rPr>
              <a:t>Hva </a:t>
            </a:r>
            <a:r>
              <a:rPr lang="nb-NO" sz="2800" dirty="0">
                <a:latin typeface="Tw Cen MT" panose="020B0602020104020603" pitchFamily="34" charset="0"/>
                <a:ea typeface="Tw Cen MT" charset="0"/>
                <a:cs typeface="Tw Cen MT" charset="0"/>
              </a:rPr>
              <a:t>utgjør </a:t>
            </a:r>
            <a:r>
              <a:rPr lang="nb-NO" sz="2800" dirty="0" smtClean="0">
                <a:latin typeface="Tw Cen MT" panose="020B0602020104020603" pitchFamily="34" charset="0"/>
                <a:ea typeface="Tw Cen MT" charset="0"/>
                <a:cs typeface="Tw Cen MT" charset="0"/>
              </a:rPr>
              <a:t>dokumentasjon?</a:t>
            </a:r>
          </a:p>
          <a:p>
            <a:pPr marL="457200" lvl="1" indent="0">
              <a:buNone/>
            </a:pPr>
            <a:r>
              <a:rPr lang="nb-NO" sz="2800" dirty="0">
                <a:latin typeface="Tw Cen MT" panose="020B0602020104020603" pitchFamily="34" charset="0"/>
                <a:ea typeface="Tw Cen MT" charset="0"/>
                <a:cs typeface="Tw Cen MT" charset="0"/>
              </a:rPr>
              <a:t> </a:t>
            </a:r>
          </a:p>
          <a:p>
            <a:pPr lvl="1"/>
            <a:r>
              <a:rPr lang="nb-NO" sz="2800" dirty="0">
                <a:latin typeface="Tw Cen MT" panose="020B0602020104020603" pitchFamily="34" charset="0"/>
                <a:ea typeface="Tw Cen MT" charset="0"/>
                <a:cs typeface="Tw Cen MT" charset="0"/>
              </a:rPr>
              <a:t>Hvilke </a:t>
            </a:r>
            <a:r>
              <a:rPr lang="nb-NO" sz="2800" dirty="0" smtClean="0">
                <a:latin typeface="Tw Cen MT" panose="020B0602020104020603" pitchFamily="34" charset="0"/>
                <a:ea typeface="Tw Cen MT" charset="0"/>
                <a:cs typeface="Tw Cen MT" charset="0"/>
              </a:rPr>
              <a:t>krav </a:t>
            </a:r>
            <a:r>
              <a:rPr lang="nb-NO" sz="2800" dirty="0">
                <a:latin typeface="Tw Cen MT" panose="020B0602020104020603" pitchFamily="34" charset="0"/>
                <a:ea typeface="Tw Cen MT" charset="0"/>
                <a:cs typeface="Tw Cen MT" charset="0"/>
              </a:rPr>
              <a:t>bør </a:t>
            </a:r>
            <a:r>
              <a:rPr lang="nb-NO" sz="2800" dirty="0" smtClean="0">
                <a:latin typeface="Tw Cen MT" panose="020B0602020104020603" pitchFamily="34" charset="0"/>
                <a:ea typeface="Tw Cen MT" charset="0"/>
                <a:cs typeface="Tw Cen MT" charset="0"/>
              </a:rPr>
              <a:t>stilles til sikring?</a:t>
            </a:r>
          </a:p>
          <a:p>
            <a:pPr marL="457200" lvl="1" indent="0">
              <a:buNone/>
            </a:pPr>
            <a:endParaRPr lang="nb-NO" sz="2800" dirty="0" smtClean="0">
              <a:latin typeface="Tw Cen MT" panose="020B0602020104020603" pitchFamily="34" charset="0"/>
              <a:ea typeface="Tw Cen MT" charset="0"/>
              <a:cs typeface="Tw Cen MT" charset="0"/>
            </a:endParaRPr>
          </a:p>
          <a:p>
            <a:pPr lvl="1"/>
            <a:r>
              <a:rPr lang="nb-NO" sz="2800" dirty="0">
                <a:latin typeface="Tw Cen MT" panose="020B0602020104020603" pitchFamily="34" charset="0"/>
                <a:ea typeface="Tw Cen MT" charset="0"/>
                <a:cs typeface="Tw Cen MT" charset="0"/>
              </a:rPr>
              <a:t>Hvilke krav bør </a:t>
            </a:r>
            <a:r>
              <a:rPr lang="nb-NO" sz="2800" dirty="0" smtClean="0">
                <a:latin typeface="Tw Cen MT" panose="020B0602020104020603" pitchFamily="34" charset="0"/>
                <a:ea typeface="Tw Cen MT" charset="0"/>
                <a:cs typeface="Tw Cen MT" charset="0"/>
              </a:rPr>
              <a:t>stilles bevaring?</a:t>
            </a:r>
            <a:endParaRPr lang="nb-NO" sz="2800" dirty="0">
              <a:latin typeface="Tw Cen MT" panose="020B0602020104020603" pitchFamily="34" charset="0"/>
              <a:ea typeface="Tw Cen MT" charset="0"/>
              <a:cs typeface="Tw Cen MT" charset="0"/>
            </a:endParaRPr>
          </a:p>
          <a:p>
            <a:pPr marL="457200" lvl="1" indent="0">
              <a:buNone/>
            </a:pPr>
            <a:endParaRPr lang="nb-NO" sz="2800" dirty="0">
              <a:latin typeface="Tw Cen MT" panose="020B0602020104020603" pitchFamily="34" charset="0"/>
              <a:ea typeface="Tw Cen MT" charset="0"/>
              <a:cs typeface="Tw Cen MT" charset="0"/>
            </a:endParaRPr>
          </a:p>
          <a:p>
            <a:pPr lvl="1"/>
            <a:r>
              <a:rPr lang="nb-NO" sz="2800" dirty="0" smtClean="0">
                <a:latin typeface="Tw Cen MT" panose="020B0602020104020603" pitchFamily="34" charset="0"/>
                <a:ea typeface="Tw Cen MT" charset="0"/>
                <a:cs typeface="Tw Cen MT" charset="0"/>
              </a:rPr>
              <a:t>Hvordan beskriver vi kravene? </a:t>
            </a:r>
            <a:r>
              <a:rPr lang="nb-NO" sz="2800" dirty="0">
                <a:latin typeface="Tw Cen MT" panose="020B0602020104020603"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nb-NO" sz="1400"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2525" y="0"/>
            <a:ext cx="6829475" cy="6858000"/>
          </a:xfrm>
          <a:prstGeom prst="rect">
            <a:avLst/>
          </a:prstGeom>
        </p:spPr>
      </p:pic>
      <p:sp>
        <p:nvSpPr>
          <p:cNvPr id="2" name="Tittel 1"/>
          <p:cNvSpPr>
            <a:spLocks noGrp="1"/>
          </p:cNvSpPr>
          <p:nvPr>
            <p:ph type="title"/>
          </p:nvPr>
        </p:nvSpPr>
        <p:spPr>
          <a:xfrm>
            <a:off x="0" y="376701"/>
            <a:ext cx="8255924" cy="1325563"/>
          </a:xfrm>
        </p:spPr>
        <p:txBody>
          <a:bodyPr/>
          <a:lstStyle/>
          <a:p>
            <a:r>
              <a:rPr lang="nb-NO" b="1" dirty="0" smtClean="0">
                <a:latin typeface="Tw Cen MT" panose="020B0602020104020603" pitchFamily="34" charset="0"/>
              </a:rPr>
              <a:t>Formål med prosjektet</a:t>
            </a:r>
            <a:endParaRPr lang="nb-NO" b="1" dirty="0">
              <a:latin typeface="Tw Cen MT" panose="020B0602020104020603" pitchFamily="34" charset="0"/>
            </a:endParaRPr>
          </a:p>
        </p:txBody>
      </p:sp>
    </p:spTree>
    <p:extLst>
      <p:ext uri="{BB962C8B-B14F-4D97-AF65-F5344CB8AC3E}">
        <p14:creationId xmlns:p14="http://schemas.microsoft.com/office/powerpoint/2010/main" val="2386788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7555" y="365125"/>
            <a:ext cx="7245819" cy="1325563"/>
          </a:xfrm>
        </p:spPr>
        <p:txBody>
          <a:bodyPr/>
          <a:lstStyle/>
          <a:p>
            <a:r>
              <a:rPr lang="nb-NO" b="1" dirty="0" smtClean="0">
                <a:latin typeface="Tw Cen MT" charset="0"/>
                <a:ea typeface="Tw Cen MT" charset="0"/>
                <a:cs typeface="Tw Cen MT" charset="0"/>
              </a:rPr>
              <a:t>Etter prosjektet er det</a:t>
            </a:r>
            <a:endParaRPr lang="nb-NO" b="1" dirty="0">
              <a:latin typeface="Tw Cen MT" charset="0"/>
              <a:ea typeface="Tw Cen MT" charset="0"/>
              <a:cs typeface="Tw Cen MT" charset="0"/>
            </a:endParaRPr>
          </a:p>
        </p:txBody>
      </p:sp>
      <p:sp>
        <p:nvSpPr>
          <p:cNvPr id="3" name="Plassholder for innhold 2"/>
          <p:cNvSpPr>
            <a:spLocks noGrp="1"/>
          </p:cNvSpPr>
          <p:nvPr>
            <p:ph idx="1"/>
          </p:nvPr>
        </p:nvSpPr>
        <p:spPr>
          <a:xfrm>
            <a:off x="367554" y="1690688"/>
            <a:ext cx="6745939" cy="5167312"/>
          </a:xfrm>
        </p:spPr>
        <p:txBody>
          <a:bodyPr>
            <a:normAutofit/>
          </a:bodyPr>
          <a:lstStyle/>
          <a:p>
            <a:pPr lvl="0"/>
            <a:r>
              <a:rPr lang="nb-NO" dirty="0">
                <a:latin typeface="Tw Cen MT" charset="0"/>
                <a:ea typeface="Tw Cen MT" charset="0"/>
                <a:cs typeface="Tw Cen MT" charset="0"/>
              </a:rPr>
              <a:t>e</a:t>
            </a:r>
            <a:r>
              <a:rPr lang="nb-NO" dirty="0" smtClean="0">
                <a:latin typeface="Tw Cen MT" charset="0"/>
                <a:ea typeface="Tw Cen MT" charset="0"/>
                <a:cs typeface="Tw Cen MT" charset="0"/>
              </a:rPr>
              <a:t>nkelt </a:t>
            </a:r>
            <a:r>
              <a:rPr lang="nb-NO" dirty="0">
                <a:latin typeface="Tw Cen MT" charset="0"/>
                <a:ea typeface="Tw Cen MT" charset="0"/>
                <a:cs typeface="Tw Cen MT" charset="0"/>
              </a:rPr>
              <a:t>å identifisere </a:t>
            </a:r>
            <a:r>
              <a:rPr lang="nb-NO" dirty="0" smtClean="0">
                <a:latin typeface="Tw Cen MT" charset="0"/>
                <a:ea typeface="Tw Cen MT" charset="0"/>
                <a:cs typeface="Tw Cen MT" charset="0"/>
              </a:rPr>
              <a:t>dokumentasjon</a:t>
            </a:r>
          </a:p>
          <a:p>
            <a:pPr lvl="0"/>
            <a:endParaRPr lang="nb-NO" dirty="0" smtClean="0">
              <a:latin typeface="Tw Cen MT" charset="0"/>
              <a:ea typeface="Tw Cen MT" charset="0"/>
              <a:cs typeface="Tw Cen MT" charset="0"/>
            </a:endParaRPr>
          </a:p>
          <a:p>
            <a:pPr lvl="0"/>
            <a:r>
              <a:rPr lang="nb-NO" dirty="0" smtClean="0">
                <a:latin typeface="Tw Cen MT" charset="0"/>
                <a:ea typeface="Tw Cen MT" charset="0"/>
                <a:cs typeface="Tw Cen MT" charset="0"/>
              </a:rPr>
              <a:t>enkelt å formulere krav til bruk og oppbevaring av dokumentasjon</a:t>
            </a:r>
          </a:p>
          <a:p>
            <a:pPr lvl="0"/>
            <a:endParaRPr lang="nb-NO" dirty="0" smtClean="0">
              <a:latin typeface="Tw Cen MT" charset="0"/>
              <a:ea typeface="Tw Cen MT" charset="0"/>
              <a:cs typeface="Tw Cen MT" charset="0"/>
            </a:endParaRPr>
          </a:p>
          <a:p>
            <a:pPr lvl="0"/>
            <a:r>
              <a:rPr lang="nb-NO" dirty="0" smtClean="0">
                <a:latin typeface="Tw Cen MT" charset="0"/>
                <a:ea typeface="Tw Cen MT" charset="0"/>
                <a:cs typeface="Tw Cen MT" charset="0"/>
              </a:rPr>
              <a:t>enkelt </a:t>
            </a:r>
            <a:r>
              <a:rPr lang="nb-NO" dirty="0">
                <a:latin typeface="Tw Cen MT" charset="0"/>
                <a:ea typeface="Tw Cen MT" charset="0"/>
                <a:cs typeface="Tw Cen MT" charset="0"/>
              </a:rPr>
              <a:t>å samarbeide på tvers av </a:t>
            </a:r>
            <a:r>
              <a:rPr lang="nb-NO" dirty="0" smtClean="0">
                <a:latin typeface="Tw Cen MT" charset="0"/>
                <a:ea typeface="Tw Cen MT" charset="0"/>
                <a:cs typeface="Tw Cen MT" charset="0"/>
              </a:rPr>
              <a:t>virksomheter</a:t>
            </a:r>
          </a:p>
          <a:p>
            <a:pPr lvl="0"/>
            <a:endParaRPr lang="nb-NO" dirty="0" smtClean="0">
              <a:latin typeface="Tw Cen MT" charset="0"/>
              <a:ea typeface="Tw Cen MT" charset="0"/>
              <a:cs typeface="Tw Cen MT" charset="0"/>
            </a:endParaRPr>
          </a:p>
          <a:p>
            <a:pPr lvl="0"/>
            <a:r>
              <a:rPr lang="nb-NO" dirty="0" smtClean="0">
                <a:latin typeface="Tw Cen MT" charset="0"/>
                <a:ea typeface="Tw Cen MT" charset="0"/>
                <a:cs typeface="Tw Cen MT" charset="0"/>
              </a:rPr>
              <a:t>enkelt </a:t>
            </a:r>
            <a:r>
              <a:rPr lang="nb-NO" dirty="0">
                <a:latin typeface="Tw Cen MT" charset="0"/>
                <a:ea typeface="Tw Cen MT" charset="0"/>
                <a:cs typeface="Tw Cen MT" charset="0"/>
              </a:rPr>
              <a:t>å måle og styre arbeidet med dokumentasjon og </a:t>
            </a:r>
            <a:r>
              <a:rPr lang="nb-NO" dirty="0" smtClean="0">
                <a:latin typeface="Tw Cen MT" charset="0"/>
                <a:ea typeface="Tw Cen MT" charset="0"/>
                <a:cs typeface="Tw Cen MT" charset="0"/>
              </a:rPr>
              <a:t>arkiv</a:t>
            </a:r>
            <a:endParaRPr lang="nb-NO" dirty="0">
              <a:latin typeface="Tw Cen MT" charset="0"/>
              <a:ea typeface="Tw Cen MT" charset="0"/>
              <a:cs typeface="Tw Cen MT" charset="0"/>
            </a:endParaRPr>
          </a:p>
        </p:txBody>
      </p:sp>
      <p:pic>
        <p:nvPicPr>
          <p:cNvPr id="4" name="Bilde 3"/>
          <p:cNvPicPr>
            <a:picLocks noChangeAspect="1"/>
          </p:cNvPicPr>
          <p:nvPr/>
        </p:nvPicPr>
        <p:blipFill>
          <a:blip r:embed="rId2"/>
          <a:stretch>
            <a:fillRect/>
          </a:stretch>
        </p:blipFill>
        <p:spPr>
          <a:xfrm>
            <a:off x="6460435" y="0"/>
            <a:ext cx="5731565" cy="6858000"/>
          </a:xfrm>
          <a:prstGeom prst="rect">
            <a:avLst/>
          </a:prstGeom>
        </p:spPr>
      </p:pic>
    </p:spTree>
    <p:extLst>
      <p:ext uri="{BB962C8B-B14F-4D97-AF65-F5344CB8AC3E}">
        <p14:creationId xmlns:p14="http://schemas.microsoft.com/office/powerpoint/2010/main" val="1330549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7" name="Plassholder for innhold 6"/>
          <p:cNvPicPr>
            <a:picLocks noGrp="1" noChangeAspect="1"/>
          </p:cNvPicPr>
          <p:nvPr>
            <p:ph idx="1"/>
          </p:nvPr>
        </p:nvPicPr>
        <p:blipFill>
          <a:blip r:embed="rId3"/>
          <a:stretch>
            <a:fillRect/>
          </a:stretch>
        </p:blipFill>
        <p:spPr>
          <a:xfrm>
            <a:off x="426028" y="24297"/>
            <a:ext cx="11128664" cy="6833704"/>
          </a:xfrm>
          <a:prstGeom prst="rect">
            <a:avLst/>
          </a:prstGeom>
        </p:spPr>
      </p:pic>
    </p:spTree>
    <p:extLst>
      <p:ext uri="{BB962C8B-B14F-4D97-AF65-F5344CB8AC3E}">
        <p14:creationId xmlns:p14="http://schemas.microsoft.com/office/powerpoint/2010/main" val="1068669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721</Words>
  <Application>Microsoft Macintosh PowerPoint</Application>
  <PresentationFormat>Widescreen</PresentationFormat>
  <Paragraphs>84</Paragraphs>
  <Slides>14</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Calibri</vt:lpstr>
      <vt:lpstr>Calibri Light</vt:lpstr>
      <vt:lpstr>Tw Cen MT</vt:lpstr>
      <vt:lpstr>Arial</vt:lpstr>
      <vt:lpstr>Office-tema</vt:lpstr>
      <vt:lpstr>PowerPoint-presentasjon</vt:lpstr>
      <vt:lpstr>SKATEs veikartarbeid</vt:lpstr>
      <vt:lpstr>Foranalyse dokumentasjonsforvaltning og arkiv</vt:lpstr>
      <vt:lpstr>PowerPoint-presentasjon</vt:lpstr>
      <vt:lpstr>PowerPoint-presentasjon</vt:lpstr>
      <vt:lpstr>Metode for å identifisere og sikre dokumentasjon</vt:lpstr>
      <vt:lpstr>Formål med prosjektet</vt:lpstr>
      <vt:lpstr>Etter prosjektet er det</vt:lpstr>
      <vt:lpstr>PowerPoint-presentasjon</vt:lpstr>
      <vt:lpstr>PowerPoint-presentasjon</vt:lpstr>
      <vt:lpstr>Politiske føringer</vt:lpstr>
      <vt:lpstr>Metoden skal tilpasses eksisterende rammeverk</vt:lpstr>
      <vt:lpstr>Oppsummert</vt:lpstr>
      <vt:lpstr>PowerPoint-presentasjon</vt:lpstr>
    </vt:vector>
  </TitlesOfParts>
  <Company>Arkivverket</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Joachim Fugleberg</dc:creator>
  <cp:lastModifiedBy>Tor Anton Gaarder</cp:lastModifiedBy>
  <cp:revision>55</cp:revision>
  <dcterms:created xsi:type="dcterms:W3CDTF">2017-10-16T12:38:37Z</dcterms:created>
  <dcterms:modified xsi:type="dcterms:W3CDTF">2017-11-08T10:17:25Z</dcterms:modified>
</cp:coreProperties>
</file>