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00" r:id="rId3"/>
    <p:sldId id="422" r:id="rId4"/>
    <p:sldId id="423" r:id="rId5"/>
    <p:sldId id="333" r:id="rId6"/>
    <p:sldId id="401" r:id="rId7"/>
    <p:sldId id="417" r:id="rId8"/>
    <p:sldId id="414" r:id="rId9"/>
    <p:sldId id="416" r:id="rId10"/>
    <p:sldId id="418" r:id="rId11"/>
    <p:sldId id="419" r:id="rId12"/>
    <p:sldId id="387" r:id="rId13"/>
    <p:sldId id="403" r:id="rId14"/>
    <p:sldId id="406" r:id="rId15"/>
    <p:sldId id="38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393" r:id="rId24"/>
    <p:sldId id="404" r:id="rId25"/>
    <p:sldId id="385" r:id="rId26"/>
    <p:sldId id="420" r:id="rId27"/>
    <p:sldId id="421" r:id="rId2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AEDB5-2D37-42A3-B78E-755065BE1B86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DA320-EEDA-45A0-B420-CF401212EE3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8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0"/>
          <a:ext cx="2257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hoto Editor-foto" r:id="rId3" imgW="2257740" imgH="743054" progId="">
                  <p:embed/>
                </p:oleObj>
              </mc:Choice>
              <mc:Fallback>
                <p:oleObj name="Photo Editor-foto" r:id="rId3" imgW="2257740" imgH="74305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22574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AEC5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0"/>
          <a:ext cx="2257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Photo Editor-foto" r:id="rId14" imgW="2257740" imgH="743054" progId="">
                  <p:embed/>
                </p:oleObj>
              </mc:Choice>
              <mc:Fallback>
                <p:oleObj name="Photo Editor-foto" r:id="rId14" imgW="2257740" imgH="74305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22574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AEC5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hartwig.thomas@enterag.ch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hartwig.thomas@enterag.ch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hartwig.thomas@enterag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hartwig.thomas@enterag.c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hartwig.thomas@enterag.ch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hartwig.thomas@enterag.ch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7634"/>
          </a:xfrm>
        </p:spPr>
        <p:txBody>
          <a:bodyPr>
            <a:normAutofit/>
          </a:bodyPr>
          <a:lstStyle/>
          <a:p>
            <a:r>
              <a:rPr lang="nb-NO" dirty="0" smtClean="0">
                <a:solidFill>
                  <a:schemeClr val="tx2"/>
                </a:solidFill>
              </a:rPr>
              <a:t>Databasebevaring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Arne-Kristian Groven,</a:t>
            </a:r>
          </a:p>
          <a:p>
            <a:r>
              <a:rPr lang="nb-NO" sz="2800" dirty="0" smtClean="0"/>
              <a:t>KDRS-samling, Trondheim </a:t>
            </a:r>
          </a:p>
          <a:p>
            <a:r>
              <a:rPr lang="nb-NO" sz="2400" dirty="0" smtClean="0"/>
              <a:t>05.06  2014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Dex</a:t>
            </a:r>
            <a:r>
              <a:rPr lang="nb-NO" dirty="0" smtClean="0"/>
              <a:t> </a:t>
            </a:r>
            <a:r>
              <a:rPr lang="nb-NO" dirty="0" err="1" smtClean="0"/>
              <a:t>Extractor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724129" y="1916832"/>
            <a:ext cx="3168352" cy="3951288"/>
          </a:xfrm>
        </p:spPr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Har av forskjellige årsaker ikke fått stor utbredelse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11" name="Bilde 10" descr="dex1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4494325" cy="44205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Chronos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724129" y="1916832"/>
            <a:ext cx="3168352" cy="3951288"/>
          </a:xfrm>
        </p:spPr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For omfattende/dyrt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5" name="Bilde 4" descr="chronos1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4024090" cy="48951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SIARD</a:t>
            </a: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208" y="1776189"/>
            <a:ext cx="7366200" cy="424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Sylinder 3"/>
          <p:cNvSpPr txBox="1"/>
          <p:nvPr/>
        </p:nvSpPr>
        <p:spPr>
          <a:xfrm>
            <a:off x="899592" y="5949280"/>
            <a:ext cx="664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Kilde:  Save </a:t>
            </a:r>
            <a:r>
              <a:rPr lang="nb-NO" dirty="0" err="1" smtClean="0"/>
              <a:t>Your</a:t>
            </a:r>
            <a:r>
              <a:rPr lang="nb-NO" dirty="0" smtClean="0"/>
              <a:t> Databases! | Urs Meyer, SFA | ECA 2010, April 2010 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1043608" y="1772816"/>
            <a:ext cx="11521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SIARD 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Veldefinert bevaringsformat, </a:t>
            </a:r>
            <a:r>
              <a:rPr lang="nb-NO" dirty="0" err="1" smtClean="0"/>
              <a:t>SIARD-formatet</a:t>
            </a:r>
            <a:endParaRPr lang="nb-NO" dirty="0" smtClean="0"/>
          </a:p>
          <a:p>
            <a:r>
              <a:rPr lang="nb-NO" dirty="0" smtClean="0"/>
              <a:t>Veldefinerte transformasjoner </a:t>
            </a:r>
          </a:p>
          <a:p>
            <a:pPr lvl="1"/>
            <a:r>
              <a:rPr lang="nb-NO" dirty="0" smtClean="0"/>
              <a:t>Normalisering fra ulike databaseplattformer (Oracle, MS SQL Server, </a:t>
            </a:r>
            <a:r>
              <a:rPr lang="nb-NO" dirty="0" err="1" smtClean="0"/>
              <a:t>MySQL</a:t>
            </a:r>
            <a:r>
              <a:rPr lang="nb-NO" dirty="0" smtClean="0"/>
              <a:t>, MS Access, DB/2) til et bevaringsformat (SIARD formatet)</a:t>
            </a:r>
          </a:p>
          <a:p>
            <a:pPr lvl="1"/>
            <a:r>
              <a:rPr lang="nb-NO" dirty="0" smtClean="0"/>
              <a:t>Fra </a:t>
            </a:r>
            <a:r>
              <a:rPr lang="nb-NO" dirty="0" err="1" smtClean="0"/>
              <a:t>SIARD-formatet</a:t>
            </a:r>
            <a:r>
              <a:rPr lang="nb-NO" dirty="0" smtClean="0"/>
              <a:t> til en databaseplattform (på SQL</a:t>
            </a:r>
            <a:r>
              <a:rPr lang="nb-NO" dirty="0" smtClean="0">
                <a:sym typeface="Wingdings" pitchFamily="2" charset="2"/>
              </a:rPr>
              <a:t>:1999 formatet)</a:t>
            </a:r>
            <a:endParaRPr lang="nb-NO" dirty="0" smtClean="0"/>
          </a:p>
          <a:p>
            <a:r>
              <a:rPr lang="nb-NO" dirty="0" smtClean="0"/>
              <a:t>Velfungerende verktøystøtte, </a:t>
            </a:r>
            <a:r>
              <a:rPr lang="nb-NO" dirty="0" err="1" smtClean="0"/>
              <a:t>Siard</a:t>
            </a:r>
            <a:r>
              <a:rPr lang="nb-NO" dirty="0" smtClean="0"/>
              <a:t> Suite</a:t>
            </a:r>
          </a:p>
          <a:p>
            <a:pPr lvl="1"/>
            <a:r>
              <a:rPr lang="nb-NO" dirty="0" err="1" smtClean="0"/>
              <a:t>SiardFromDB</a:t>
            </a:r>
            <a:r>
              <a:rPr lang="nb-NO" dirty="0" smtClean="0"/>
              <a:t>, </a:t>
            </a:r>
            <a:r>
              <a:rPr lang="nb-NO" dirty="0" err="1" smtClean="0"/>
              <a:t>SiardToDB</a:t>
            </a:r>
            <a:r>
              <a:rPr lang="nb-NO" dirty="0" smtClean="0"/>
              <a:t>, </a:t>
            </a:r>
            <a:r>
              <a:rPr lang="nb-NO" dirty="0" err="1" smtClean="0"/>
              <a:t>SiardEdit</a:t>
            </a:r>
            <a:r>
              <a:rPr lang="nb-NO" dirty="0" smtClean="0"/>
              <a:t> (GUI)</a:t>
            </a:r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</a:t>
            </a:r>
            <a:r>
              <a:rPr lang="nb-NO" dirty="0" err="1" smtClean="0"/>
              <a:t>SIARD-formatet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959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 SIARD </a:t>
            </a:r>
            <a:r>
              <a:rPr lang="en-US" dirty="0" err="1" smtClean="0"/>
              <a:t>fil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en ZIP </a:t>
            </a:r>
            <a:r>
              <a:rPr lang="en-US" dirty="0" err="1" smtClean="0"/>
              <a:t>fil</a:t>
            </a:r>
            <a:r>
              <a:rPr lang="en-US" dirty="0" smtClean="0"/>
              <a:t>,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samme</a:t>
            </a:r>
            <a:r>
              <a:rPr lang="en-US" dirty="0" smtClean="0"/>
              <a:t> </a:t>
            </a:r>
            <a:r>
              <a:rPr lang="en-US" dirty="0" err="1" smtClean="0"/>
              <a:t>måte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DOCX </a:t>
            </a:r>
            <a:r>
              <a:rPr lang="en-US" dirty="0" err="1" smtClean="0"/>
              <a:t>og</a:t>
            </a:r>
            <a:r>
              <a:rPr lang="en-US" dirty="0" smtClean="0"/>
              <a:t> ODT filer </a:t>
            </a:r>
            <a:r>
              <a:rPr lang="en-US" dirty="0" err="1" smtClean="0"/>
              <a:t>er</a:t>
            </a:r>
            <a:r>
              <a:rPr lang="en-US" dirty="0" smtClean="0"/>
              <a:t> ZIP filer</a:t>
            </a:r>
          </a:p>
          <a:p>
            <a:pPr lvl="1"/>
            <a:r>
              <a:rPr lang="en-US" dirty="0" smtClean="0"/>
              <a:t>64-bit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grunn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databasenes</a:t>
            </a:r>
            <a:r>
              <a:rPr lang="en-US" dirty="0" smtClean="0"/>
              <a:t> </a:t>
            </a:r>
            <a:r>
              <a:rPr lang="en-US" dirty="0" err="1" smtClean="0"/>
              <a:t>størrelse</a:t>
            </a:r>
            <a:endParaRPr lang="en-US" dirty="0" smtClean="0"/>
          </a:p>
          <a:p>
            <a:pPr lvl="1"/>
            <a:r>
              <a:rPr lang="en-US" dirty="0" err="1" smtClean="0"/>
              <a:t>Bestående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XML filer</a:t>
            </a:r>
          </a:p>
          <a:p>
            <a:pPr lvl="1"/>
            <a:r>
              <a:rPr lang="en-US" dirty="0" err="1" smtClean="0"/>
              <a:t>Muligens</a:t>
            </a:r>
            <a:r>
              <a:rPr lang="en-US" dirty="0" smtClean="0"/>
              <a:t> </a:t>
            </a:r>
            <a:r>
              <a:rPr lang="en-US" dirty="0" err="1" smtClean="0"/>
              <a:t>også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binærfiler</a:t>
            </a:r>
            <a:r>
              <a:rPr lang="en-US" dirty="0" smtClean="0"/>
              <a:t>, store </a:t>
            </a:r>
            <a:r>
              <a:rPr lang="en-US" dirty="0" err="1" smtClean="0"/>
              <a:t>objekter</a:t>
            </a:r>
            <a:endParaRPr lang="en-US" dirty="0" smtClean="0"/>
          </a:p>
          <a:p>
            <a:pPr lvl="1"/>
            <a:r>
              <a:rPr lang="en-US" dirty="0" smtClean="0"/>
              <a:t>UTF-8 </a:t>
            </a:r>
            <a:r>
              <a:rPr lang="en-US" dirty="0" err="1" smtClean="0"/>
              <a:t>tegnsett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tekstfiler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XML filer</a:t>
            </a:r>
          </a:p>
          <a:p>
            <a:r>
              <a:rPr lang="en-US" dirty="0" err="1" smtClean="0"/>
              <a:t>Innholdet</a:t>
            </a:r>
            <a:r>
              <a:rPr lang="en-US" dirty="0" smtClean="0"/>
              <a:t> i SIARD-</a:t>
            </a:r>
            <a:r>
              <a:rPr lang="en-US" dirty="0" err="1" smtClean="0"/>
              <a:t>filen</a:t>
            </a:r>
            <a:r>
              <a:rPr lang="en-US" dirty="0" smtClean="0"/>
              <a:t> i </a:t>
            </a:r>
            <a:r>
              <a:rPr lang="en-US" dirty="0" err="1" smtClean="0"/>
              <a:t>henhold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SQL:1999 </a:t>
            </a:r>
            <a:r>
              <a:rPr lang="en-US" dirty="0" err="1" smtClean="0"/>
              <a:t>standarden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bare </a:t>
            </a:r>
            <a:r>
              <a:rPr lang="en-US" dirty="0" err="1" smtClean="0"/>
              <a:t>syntaktisk</a:t>
            </a:r>
            <a:r>
              <a:rPr lang="en-US" dirty="0" smtClean="0"/>
              <a:t>, men </a:t>
            </a:r>
            <a:r>
              <a:rPr lang="en-US" dirty="0" err="1" smtClean="0"/>
              <a:t>også</a:t>
            </a:r>
            <a:r>
              <a:rPr lang="en-US" dirty="0" smtClean="0"/>
              <a:t> I </a:t>
            </a:r>
            <a:r>
              <a:rPr lang="en-US" dirty="0" err="1" smtClean="0"/>
              <a:t>henhold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SQL:1999 sine </a:t>
            </a:r>
            <a:r>
              <a:rPr lang="en-US" dirty="0" err="1" smtClean="0"/>
              <a:t>konsistensregler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SIARD Formatet: Filenes struktur </a:t>
            </a:r>
            <a:endParaRPr lang="nb-NO" dirty="0"/>
          </a:p>
        </p:txBody>
      </p:sp>
      <p:sp>
        <p:nvSpPr>
          <p:cNvPr id="9" name="TextShape 2"/>
          <p:cNvSpPr txBox="1"/>
          <p:nvPr/>
        </p:nvSpPr>
        <p:spPr>
          <a:xfrm>
            <a:off x="576008" y="1844824"/>
            <a:ext cx="7812416" cy="467509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b="1" dirty="0">
                <a:solidFill>
                  <a:srgbClr val="EF0F24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header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metadata.xsd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metadata.xml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EF0F24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content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schema1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table1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table1.xsd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table1.xml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lob1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	record1.txt / record1.bin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lob2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	record2.txt / record2.bin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table2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table2.xsd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		table2.xml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schema2 …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	…</a:t>
            </a:r>
            <a:endParaRPr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ea typeface="ＭＳ Ｐゴシック"/>
                <a:cs typeface="Courier New" pitchFamily="49" charset="0"/>
              </a:rPr>
              <a:t>File </a:t>
            </a:r>
            <a:r>
              <a:rPr lang="en-US" sz="1600" dirty="0">
                <a:solidFill>
                  <a:srgbClr val="000000"/>
                </a:solidFill>
                <a:ea typeface="ＭＳ Ｐゴシック"/>
                <a:cs typeface="Courier New" pitchFamily="49" charset="0"/>
              </a:rPr>
              <a:t>and folder names short, plain ASCII strings.</a:t>
            </a:r>
            <a:endParaRPr sz="16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Dette tas vare på av SIARD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Schemas, Users, Roles</a:t>
            </a:r>
          </a:p>
          <a:p>
            <a:r>
              <a:rPr lang="en-US" dirty="0" smtClean="0"/>
              <a:t>Schemas</a:t>
            </a:r>
          </a:p>
          <a:p>
            <a:pPr lvl="1"/>
            <a:r>
              <a:rPr lang="en-US" dirty="0" smtClean="0"/>
              <a:t>Tables, Views, Routines</a:t>
            </a:r>
          </a:p>
          <a:p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Columns, Rows, Keys (Primary, Foreign, Candidate)</a:t>
            </a:r>
          </a:p>
          <a:p>
            <a:pPr lvl="1"/>
            <a:r>
              <a:rPr lang="en-US" dirty="0" smtClean="0"/>
              <a:t>Constraints</a:t>
            </a:r>
          </a:p>
          <a:p>
            <a:r>
              <a:rPr lang="en-US" dirty="0" smtClean="0"/>
              <a:t>Rows</a:t>
            </a:r>
          </a:p>
          <a:p>
            <a:pPr lvl="1"/>
            <a:r>
              <a:rPr lang="en-US" dirty="0" smtClean="0"/>
              <a:t>data records containing primary data</a:t>
            </a:r>
          </a:p>
          <a:p>
            <a:r>
              <a:rPr lang="en-US" dirty="0" smtClean="0"/>
              <a:t>Views</a:t>
            </a:r>
          </a:p>
          <a:p>
            <a:r>
              <a:rPr lang="en-US" dirty="0" smtClean="0"/>
              <a:t>Users, Roles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Metadata</a:t>
            </a:r>
            <a:r>
              <a:rPr lang="nb-NO" dirty="0" smtClean="0"/>
              <a:t> som tas vare på av SIARD</a:t>
            </a:r>
            <a:endParaRPr lang="nb-NO" dirty="0"/>
          </a:p>
        </p:txBody>
      </p:sp>
      <p:sp>
        <p:nvSpPr>
          <p:cNvPr id="4" name="TextShape 2"/>
          <p:cNvSpPr txBox="1"/>
          <p:nvPr/>
        </p:nvSpPr>
        <p:spPr>
          <a:xfrm>
            <a:off x="504000" y="1769040"/>
            <a:ext cx="8388480" cy="4540280"/>
          </a:xfrm>
          <a:prstGeom prst="rect">
            <a:avLst/>
          </a:prstGeom>
        </p:spPr>
        <p:txBody>
          <a:bodyPr wrap="square" lIns="0" tIns="0" rIns="0" bIns="0"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ea typeface="ＭＳ Ｐゴシック"/>
              </a:rPr>
              <a:t>Database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level</a:t>
            </a:r>
          </a:p>
          <a:p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version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of SIARD format): 2.0</a:t>
            </a:r>
            <a:endParaRPr dirty="0"/>
          </a:p>
          <a:p>
            <a:r>
              <a:rPr lang="de-CH" dirty="0">
                <a:latin typeface="Arial"/>
                <a:ea typeface="Wingdings"/>
              </a:rPr>
              <a:t>	</a:t>
            </a:r>
            <a:r>
              <a:rPr lang="en-US" u="sng" dirty="0" err="1">
                <a:solidFill>
                  <a:srgbClr val="000000"/>
                </a:solidFill>
                <a:latin typeface="Arial"/>
                <a:ea typeface="ＭＳ Ｐゴシック"/>
              </a:rPr>
              <a:t>dbname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description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…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schemas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List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of schemata in the DB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users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roles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p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rivileges</a:t>
            </a:r>
            <a:endParaRPr dirty="0"/>
          </a:p>
          <a:p>
            <a:endParaRPr dirty="0"/>
          </a:p>
          <a:p>
            <a:r>
              <a:rPr lang="en-US" i="1" dirty="0" smtClean="0">
                <a:solidFill>
                  <a:srgbClr val="000000"/>
                </a:solidFill>
                <a:latin typeface="Arial"/>
                <a:ea typeface="ＭＳ Ｐゴシック"/>
              </a:rPr>
              <a:t>Users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Roles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Privileges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are defined in SQL:1999 and serve informational purposes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. </a:t>
            </a:r>
            <a:r>
              <a:rPr lang="en-US" i="1" dirty="0" smtClean="0">
                <a:solidFill>
                  <a:srgbClr val="000000"/>
                </a:solidFill>
                <a:latin typeface="Arial"/>
                <a:ea typeface="ＭＳ Ｐゴシック"/>
              </a:rPr>
              <a:t>They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are not required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</a:p>
          <a:p>
            <a:endParaRPr dirty="0"/>
          </a:p>
          <a:p>
            <a:r>
              <a:rPr lang="en-US" b="1" u="sng" dirty="0" smtClean="0">
                <a:solidFill>
                  <a:srgbClr val="000000"/>
                </a:solidFill>
                <a:latin typeface="Arial"/>
                <a:ea typeface="ＭＳ Ｐゴシック"/>
              </a:rPr>
              <a:t>Only </a:t>
            </a:r>
            <a:r>
              <a:rPr lang="en-US" b="1" u="sng" dirty="0">
                <a:solidFill>
                  <a:srgbClr val="000000"/>
                </a:solidFill>
                <a:latin typeface="Arial"/>
                <a:ea typeface="ＭＳ Ｐゴシック"/>
              </a:rPr>
              <a:t>on this level a minimum amount of non-technical, „archivists“ metadata may be stored.</a:t>
            </a:r>
            <a:endParaRPr b="1" u="sng" dirty="0"/>
          </a:p>
          <a:p>
            <a:endParaRPr dirty="0"/>
          </a:p>
        </p:txBody>
      </p:sp>
      <p:sp>
        <p:nvSpPr>
          <p:cNvPr id="5" name="TekstSylinder 4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Hartwig Thomas, Enter AG (</a:t>
            </a:r>
            <a:r>
              <a:rPr lang="de-CH" dirty="0" smtClean="0">
                <a:hlinkClick r:id="rId2"/>
              </a:rPr>
              <a:t>hartwig.thomas@enterag.ch</a:t>
            </a:r>
            <a:r>
              <a:rPr lang="de-CH" dirty="0" smtClean="0"/>
              <a:t>),   </a:t>
            </a:r>
            <a:r>
              <a:rPr lang="nb-NO" dirty="0" smtClean="0"/>
              <a:t>21. januar 2013</a:t>
            </a:r>
            <a:endParaRPr lang="nb-N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Metadata</a:t>
            </a:r>
            <a:r>
              <a:rPr lang="nb-NO" dirty="0" smtClean="0"/>
              <a:t> som tas vare på av SIARD</a:t>
            </a:r>
            <a:endParaRPr lang="nb-NO" dirty="0"/>
          </a:p>
        </p:txBody>
      </p:sp>
      <p:sp>
        <p:nvSpPr>
          <p:cNvPr id="5" name="TextShape 2"/>
          <p:cNvSpPr txBox="1"/>
          <p:nvPr/>
        </p:nvSpPr>
        <p:spPr>
          <a:xfrm>
            <a:off x="504000" y="1769040"/>
            <a:ext cx="8172456" cy="4384800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ea typeface="ＭＳ Ｐゴシック"/>
              </a:rPr>
              <a:t>Schema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level</a:t>
            </a:r>
          </a:p>
          <a:p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name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f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older 	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e.g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., </a:t>
            </a:r>
            <a:r>
              <a:rPr lang="en-US" b="1" dirty="0">
                <a:solidFill>
                  <a:srgbClr val="000000"/>
                </a:solidFill>
                <a:latin typeface="Courier New"/>
                <a:ea typeface="ＭＳ Ｐゴシック"/>
              </a:rPr>
              <a:t>schema0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description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t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ables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 	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List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of tables in the schema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views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r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outines</a:t>
            </a:r>
            <a:endParaRPr dirty="0"/>
          </a:p>
          <a:p>
            <a:endParaRPr dirty="0"/>
          </a:p>
          <a:p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Views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Routines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are defined in SQL:1999 and serve informational purposes (representing code rather than data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). </a:t>
            </a:r>
            <a:r>
              <a:rPr lang="en-US" i="1" dirty="0" smtClean="0">
                <a:solidFill>
                  <a:srgbClr val="000000"/>
                </a:solidFill>
                <a:latin typeface="Arial"/>
                <a:ea typeface="ＭＳ Ｐゴシック"/>
              </a:rPr>
              <a:t>They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are not required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  <a:endParaRPr dirty="0"/>
          </a:p>
        </p:txBody>
      </p:sp>
      <p:sp>
        <p:nvSpPr>
          <p:cNvPr id="6" name="TekstSylinder 5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Hartwig Thomas, Enter AG (</a:t>
            </a:r>
            <a:r>
              <a:rPr lang="de-CH" dirty="0" smtClean="0">
                <a:hlinkClick r:id="rId2"/>
              </a:rPr>
              <a:t>hartwig.thomas@enterag.ch</a:t>
            </a:r>
            <a:r>
              <a:rPr lang="de-CH" dirty="0" smtClean="0"/>
              <a:t>),   </a:t>
            </a:r>
            <a:r>
              <a:rPr lang="nb-NO" dirty="0" smtClean="0"/>
              <a:t>21. januar 2013</a:t>
            </a:r>
            <a:endParaRPr lang="nb-N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Metadata</a:t>
            </a:r>
            <a:r>
              <a:rPr lang="nb-NO" dirty="0" smtClean="0"/>
              <a:t> som tas vare på av SIARD</a:t>
            </a:r>
            <a:endParaRPr lang="nb-NO" dirty="0"/>
          </a:p>
        </p:txBody>
      </p:sp>
      <p:sp>
        <p:nvSpPr>
          <p:cNvPr id="4" name="TextShape 2"/>
          <p:cNvSpPr txBox="1"/>
          <p:nvPr/>
        </p:nvSpPr>
        <p:spPr>
          <a:xfrm>
            <a:off x="503808" y="1475581"/>
            <a:ext cx="8244656" cy="496855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ea typeface="ＭＳ Ｐゴシック"/>
              </a:rPr>
              <a:t>Table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level</a:t>
            </a:r>
          </a:p>
          <a:p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name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folder 	 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e.g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., </a:t>
            </a:r>
            <a:r>
              <a:rPr lang="en-US" b="1" dirty="0">
                <a:solidFill>
                  <a:srgbClr val="000000"/>
                </a:solidFill>
                <a:latin typeface="Courier New"/>
                <a:ea typeface="ＭＳ Ｐゴシック"/>
              </a:rPr>
              <a:t>table0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(in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schema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folder)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description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columns	 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List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of the columns in the table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primaryKey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foreignKeys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checkConstraints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…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rows		number of rows in the table</a:t>
            </a:r>
            <a:endParaRPr dirty="0"/>
          </a:p>
          <a:p>
            <a:endParaRPr dirty="0"/>
          </a:p>
          <a:p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Constraints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Triggers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are defined in SQL:1999 and serve informational purposes (ensuring consistency when the database is changed, which never happens to archived data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). </a:t>
            </a:r>
            <a:r>
              <a:rPr lang="en-US" i="1" dirty="0" smtClean="0">
                <a:solidFill>
                  <a:srgbClr val="000000"/>
                </a:solidFill>
                <a:latin typeface="Arial"/>
                <a:ea typeface="ＭＳ Ｐゴシック"/>
              </a:rPr>
              <a:t>They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are not required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  <a:endParaRPr dirty="0"/>
          </a:p>
        </p:txBody>
      </p:sp>
      <p:sp>
        <p:nvSpPr>
          <p:cNvPr id="6" name="TekstSylinder 5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Hartwig Thomas, Enter AG (</a:t>
            </a:r>
            <a:r>
              <a:rPr lang="de-CH" dirty="0" smtClean="0">
                <a:hlinkClick r:id="rId2"/>
              </a:rPr>
              <a:t>hartwig.thomas@enterag.ch</a:t>
            </a:r>
            <a:r>
              <a:rPr lang="de-CH" dirty="0" smtClean="0"/>
              <a:t>),   </a:t>
            </a:r>
            <a:r>
              <a:rPr lang="nb-NO" dirty="0" smtClean="0"/>
              <a:t>21. januar 2013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 de som ikke </a:t>
            </a:r>
            <a:r>
              <a:rPr lang="nb-NO" dirty="0" smtClean="0"/>
              <a:t>kjenner </a:t>
            </a:r>
            <a:r>
              <a:rPr lang="nb-NO" dirty="0" smtClean="0"/>
              <a:t>meg, 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her </a:t>
            </a:r>
            <a:r>
              <a:rPr lang="nb-NO" dirty="0" smtClean="0"/>
              <a:t>er litt bakgrunnsinformasjon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Har 20 års bakgrunn innen IT-forskning</a:t>
            </a:r>
          </a:p>
          <a:p>
            <a:r>
              <a:rPr lang="nb-NO" dirty="0" smtClean="0"/>
              <a:t>Snart 3 år i Riksarkivet</a:t>
            </a:r>
          </a:p>
          <a:p>
            <a:r>
              <a:rPr lang="nb-NO" dirty="0" smtClean="0"/>
              <a:t>Arbeider med:</a:t>
            </a:r>
          </a:p>
          <a:p>
            <a:pPr lvl="1"/>
            <a:r>
              <a:rPr lang="nb-NO" dirty="0" smtClean="0"/>
              <a:t>Innhenting av bevaringsverdig arkivmateriale (uttrekk/SIP generering)</a:t>
            </a:r>
          </a:p>
          <a:p>
            <a:pPr lvl="1"/>
            <a:r>
              <a:rPr lang="nb-NO" dirty="0" smtClean="0"/>
              <a:t>Innovasjoner/FoU/nye metoder og verktøy</a:t>
            </a:r>
            <a:endParaRPr lang="nb-N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Metadata</a:t>
            </a:r>
            <a:r>
              <a:rPr lang="nb-NO" dirty="0" smtClean="0"/>
              <a:t> som tas vare på av SIARD</a:t>
            </a:r>
            <a:endParaRPr lang="nb-NO" dirty="0"/>
          </a:p>
        </p:txBody>
      </p:sp>
      <p:sp>
        <p:nvSpPr>
          <p:cNvPr id="5" name="TextShape 2"/>
          <p:cNvSpPr txBox="1"/>
          <p:nvPr/>
        </p:nvSpPr>
        <p:spPr>
          <a:xfrm>
            <a:off x="504000" y="1769040"/>
            <a:ext cx="8244464" cy="4384800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ea typeface="ＭＳ Ｐゴシック"/>
              </a:rPr>
              <a:t>Column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level</a:t>
            </a:r>
          </a:p>
          <a:p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name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folder	 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name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of the LOB folder, e.g.,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ea typeface="ＭＳ Ｐゴシック"/>
              </a:rPr>
              <a:t>lob0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description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type		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SQL:1999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column type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typeOriginal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defaultValue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n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ullable</a:t>
            </a:r>
            <a:endParaRPr dirty="0"/>
          </a:p>
          <a:p>
            <a:endParaRPr dirty="0"/>
          </a:p>
          <a:p>
            <a:r>
              <a:rPr lang="en-US" i="1" dirty="0" err="1">
                <a:solidFill>
                  <a:srgbClr val="000000"/>
                </a:solidFill>
                <a:latin typeface="Arial"/>
                <a:ea typeface="ＭＳ Ｐゴシック"/>
              </a:rPr>
              <a:t>Nullability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ＭＳ Ｐゴシック"/>
              </a:rPr>
              <a:t>DefaultValue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are defined in SQL:1999 and serve informational purposes (ensuring consistency when the database is changed, which never happens to archived data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). </a:t>
            </a:r>
            <a:r>
              <a:rPr lang="en-US" i="1" dirty="0" smtClean="0">
                <a:solidFill>
                  <a:srgbClr val="000000"/>
                </a:solidFill>
                <a:latin typeface="Arial"/>
                <a:ea typeface="ＭＳ Ｐゴシック"/>
              </a:rPr>
              <a:t>They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are not required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  <a:endParaRPr dirty="0"/>
          </a:p>
        </p:txBody>
      </p:sp>
      <p:sp>
        <p:nvSpPr>
          <p:cNvPr id="6" name="TekstSylinder 5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Hartwig Thomas, Enter AG (</a:t>
            </a:r>
            <a:r>
              <a:rPr lang="de-CH" dirty="0" smtClean="0">
                <a:hlinkClick r:id="rId2"/>
              </a:rPr>
              <a:t>hartwig.thomas@enterag.ch</a:t>
            </a:r>
            <a:r>
              <a:rPr lang="de-CH" dirty="0" smtClean="0"/>
              <a:t>),   </a:t>
            </a:r>
            <a:r>
              <a:rPr lang="nb-NO" dirty="0" smtClean="0"/>
              <a:t>21. januar 2013</a:t>
            </a:r>
            <a:endParaRPr lang="nb-N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Metadata</a:t>
            </a:r>
            <a:r>
              <a:rPr lang="nb-NO" dirty="0" smtClean="0"/>
              <a:t> som tas vare på av SIARD</a:t>
            </a:r>
            <a:endParaRPr lang="nb-NO" dirty="0"/>
          </a:p>
        </p:txBody>
      </p:sp>
      <p:sp>
        <p:nvSpPr>
          <p:cNvPr id="5" name="TextShape 2"/>
          <p:cNvSpPr txBox="1"/>
          <p:nvPr/>
        </p:nvSpPr>
        <p:spPr>
          <a:xfrm>
            <a:off x="504000" y="1769040"/>
            <a:ext cx="8244464" cy="4384800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ea typeface="ＭＳ Ｐゴシック"/>
              </a:rPr>
              <a:t>Column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level</a:t>
            </a:r>
          </a:p>
          <a:p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name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folder	 	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name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of the LOB folder, e.g.,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ea typeface="ＭＳ Ｐゴシック"/>
              </a:rPr>
              <a:t>lob0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description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type		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SQL:1999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column type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typeOriginal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defaultValue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n</a:t>
            </a:r>
            <a:r>
              <a:rPr lang="en-US" dirty="0" err="1">
                <a:solidFill>
                  <a:srgbClr val="000000"/>
                </a:solidFill>
                <a:latin typeface="Arial"/>
                <a:ea typeface="ＭＳ Ｐゴシック"/>
              </a:rPr>
              <a:t>ullable</a:t>
            </a:r>
            <a:endParaRPr dirty="0"/>
          </a:p>
          <a:p>
            <a:endParaRPr dirty="0"/>
          </a:p>
          <a:p>
            <a:r>
              <a:rPr lang="en-US" i="1" dirty="0" err="1">
                <a:solidFill>
                  <a:srgbClr val="000000"/>
                </a:solidFill>
                <a:latin typeface="Arial"/>
                <a:ea typeface="ＭＳ Ｐゴシック"/>
              </a:rPr>
              <a:t>Nullability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ＭＳ Ｐゴシック"/>
              </a:rPr>
              <a:t>DefaultValue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 are defined in SQL:1999 and serve informational purposes (ensuring consistency when the database is changed, which never happens to archived data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). </a:t>
            </a:r>
            <a:r>
              <a:rPr lang="en-US" i="1" dirty="0" smtClean="0">
                <a:solidFill>
                  <a:srgbClr val="000000"/>
                </a:solidFill>
                <a:latin typeface="Arial"/>
                <a:ea typeface="ＭＳ Ｐゴシック"/>
              </a:rPr>
              <a:t>They </a:t>
            </a:r>
            <a:r>
              <a:rPr lang="en-US" i="1" dirty="0">
                <a:solidFill>
                  <a:srgbClr val="000000"/>
                </a:solidFill>
                <a:latin typeface="Arial"/>
                <a:ea typeface="ＭＳ Ｐゴシック"/>
              </a:rPr>
              <a:t>are not required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  <a:endParaRPr dirty="0"/>
          </a:p>
        </p:txBody>
      </p:sp>
      <p:sp>
        <p:nvSpPr>
          <p:cNvPr id="4" name="TekstSylinder 3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Hartwig Thomas, Enter AG (</a:t>
            </a:r>
            <a:r>
              <a:rPr lang="de-CH" dirty="0" smtClean="0">
                <a:hlinkClick r:id="rId2"/>
              </a:rPr>
              <a:t>hartwig.thomas@enterag.ch</a:t>
            </a:r>
            <a:r>
              <a:rPr lang="de-CH" dirty="0" smtClean="0"/>
              <a:t>),   </a:t>
            </a:r>
            <a:r>
              <a:rPr lang="nb-NO" dirty="0" smtClean="0"/>
              <a:t>21. januar 2013</a:t>
            </a:r>
            <a:endParaRPr lang="nb-N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Metadata</a:t>
            </a:r>
            <a:r>
              <a:rPr lang="nb-NO" dirty="0" smtClean="0"/>
              <a:t> som tas vare på av SIARD</a:t>
            </a:r>
            <a:endParaRPr lang="nb-NO" dirty="0"/>
          </a:p>
        </p:txBody>
      </p:sp>
      <p:sp>
        <p:nvSpPr>
          <p:cNvPr id="4" name="TextShape 2"/>
          <p:cNvSpPr txBox="1"/>
          <p:nvPr/>
        </p:nvSpPr>
        <p:spPr>
          <a:xfrm>
            <a:off x="504000" y="1769040"/>
            <a:ext cx="8028440" cy="438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ea typeface="ＭＳ Ｐゴシック"/>
              </a:rPr>
              <a:t>Other table level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Metadata</a:t>
            </a:r>
          </a:p>
          <a:p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Primary key Metadata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Foreign key Metadata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Reference Metadata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…</a:t>
            </a:r>
            <a:endParaRPr dirty="0"/>
          </a:p>
          <a:p>
            <a:endParaRPr lang="en-US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ea typeface="ＭＳ Ｐゴシック"/>
              </a:rPr>
              <a:t>Other 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Metadata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View level 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Routine level 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User level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Role level</a:t>
            </a:r>
            <a:endParaRPr dirty="0"/>
          </a:p>
          <a:p>
            <a:r>
              <a:rPr lang="de-DE" dirty="0">
                <a:latin typeface="Arial"/>
                <a:ea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Privilege level</a:t>
            </a:r>
            <a:endParaRPr dirty="0"/>
          </a:p>
        </p:txBody>
      </p:sp>
      <p:sp>
        <p:nvSpPr>
          <p:cNvPr id="6" name="TekstSylinder 5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Hartwig Thomas, Enter AG (</a:t>
            </a:r>
            <a:r>
              <a:rPr lang="de-CH" dirty="0" smtClean="0">
                <a:hlinkClick r:id="rId2"/>
              </a:rPr>
              <a:t>hartwig.thomas@enterag.ch</a:t>
            </a:r>
            <a:r>
              <a:rPr lang="de-CH" dirty="0" smtClean="0"/>
              <a:t>),   </a:t>
            </a:r>
            <a:r>
              <a:rPr lang="nb-NO" dirty="0" smtClean="0"/>
              <a:t>21. januar 2013</a:t>
            </a:r>
            <a:endParaRPr lang="nb-N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Eksempel: Transformasjoner fra </a:t>
            </a:r>
            <a:r>
              <a:rPr lang="nb-NO" dirty="0" err="1" smtClean="0"/>
              <a:t>MySQL</a:t>
            </a:r>
            <a:r>
              <a:rPr lang="nb-NO" dirty="0" smtClean="0"/>
              <a:t> datatyper til SIARD datatyper </a:t>
            </a:r>
            <a:endParaRPr lang="nb-N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38" y="1721321"/>
            <a:ext cx="63341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ett linje 5"/>
          <p:cNvCxnSpPr>
            <a:stCxn id="4098" idx="2"/>
          </p:cNvCxnSpPr>
          <p:nvPr/>
        </p:nvCxnSpPr>
        <p:spPr>
          <a:xfrm rot="5400000">
            <a:off x="4261260" y="6403243"/>
            <a:ext cx="620688" cy="795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med SIARD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66798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Enkelt/lett å generere </a:t>
            </a:r>
            <a:r>
              <a:rPr lang="nb-NO" dirty="0" err="1" smtClean="0"/>
              <a:t>SIARD-filene</a:t>
            </a:r>
            <a:endParaRPr lang="nb-NO" dirty="0" smtClean="0"/>
          </a:p>
          <a:p>
            <a:pPr lvl="1"/>
            <a:r>
              <a:rPr lang="nb-NO" dirty="0" smtClean="0"/>
              <a:t>Oppgir databasens adresse og en databasebruker/passord (leseaksess)</a:t>
            </a:r>
          </a:p>
          <a:p>
            <a:r>
              <a:rPr lang="nb-NO" dirty="0" smtClean="0"/>
              <a:t>Databasepersonell hos arkivskapere kan gjøre jobben</a:t>
            </a:r>
          </a:p>
          <a:p>
            <a:r>
              <a:rPr lang="nb-NO" dirty="0" smtClean="0"/>
              <a:t>SIARD Suites GUI muliggjør rask inspeksjon/analyse av data</a:t>
            </a:r>
          </a:p>
          <a:p>
            <a:r>
              <a:rPr lang="nb-NO" dirty="0" smtClean="0"/>
              <a:t>Automatisert, veldokumentert transformasjon gir økt tillit.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435280" cy="107157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MEN: </a:t>
            </a:r>
            <a:br>
              <a:rPr lang="nb-NO" dirty="0" smtClean="0"/>
            </a:br>
            <a:r>
              <a:rPr lang="nb-NO" dirty="0" err="1" smtClean="0"/>
              <a:t>SIARD-filen</a:t>
            </a:r>
            <a:r>
              <a:rPr lang="nb-NO" dirty="0" smtClean="0"/>
              <a:t> er bare en del i arkivpakken</a:t>
            </a: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9841" y="1916832"/>
            <a:ext cx="4698184" cy="494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SIARD og arkivaren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SIARD (Suite) gjør ikke arkivarens jobb</a:t>
            </a:r>
          </a:p>
          <a:p>
            <a:r>
              <a:rPr lang="nb-NO" dirty="0" smtClean="0"/>
              <a:t>Arkivarens jobb starter når SIARD har gjort sin, eller aller helst lenge før</a:t>
            </a:r>
          </a:p>
          <a:p>
            <a:r>
              <a:rPr lang="nb-NO" dirty="0" smtClean="0"/>
              <a:t>Beskrivelser kan skrives både på databasenivå og tabellnivå</a:t>
            </a:r>
          </a:p>
          <a:p>
            <a:r>
              <a:rPr lang="nb-NO" dirty="0" smtClean="0"/>
              <a:t>Data(base)ordbok og annen dokumentasjon bør vedlegges </a:t>
            </a:r>
            <a:r>
              <a:rPr lang="nb-NO" dirty="0" err="1" smtClean="0"/>
              <a:t>SIARD-filen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Våre neste aktiviteter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For databaser til Noark-4 godkjente system</a:t>
            </a:r>
          </a:p>
          <a:p>
            <a:pPr lvl="1"/>
            <a:r>
              <a:rPr lang="nb-NO" dirty="0" smtClean="0"/>
              <a:t>Eksperimentelt definere utrekk, med utgangspunkt i </a:t>
            </a:r>
            <a:r>
              <a:rPr lang="nb-NO" dirty="0" err="1" smtClean="0"/>
              <a:t>SIARD-filen</a:t>
            </a:r>
            <a:endParaRPr lang="nb-NO" dirty="0" smtClean="0"/>
          </a:p>
          <a:p>
            <a:pPr lvl="1"/>
            <a:r>
              <a:rPr lang="nb-NO" dirty="0" smtClean="0"/>
              <a:t>Et prioritert målformatet vil være en RDF representasjon av </a:t>
            </a:r>
            <a:r>
              <a:rPr lang="nb-NO" dirty="0" err="1" smtClean="0"/>
              <a:t>Noark</a:t>
            </a:r>
            <a:r>
              <a:rPr lang="nb-NO" dirty="0" smtClean="0"/>
              <a:t> 5</a:t>
            </a:r>
          </a:p>
          <a:p>
            <a:r>
              <a:rPr lang="nb-NO" dirty="0" smtClean="0"/>
              <a:t>Hente </a:t>
            </a:r>
            <a:r>
              <a:rPr lang="nb-NO" smtClean="0"/>
              <a:t>inn flere fagsystem </a:t>
            </a:r>
            <a:r>
              <a:rPr lang="nb-NO" dirty="0" smtClean="0"/>
              <a:t>ved hjelp av SIARD Suite</a:t>
            </a:r>
          </a:p>
          <a:p>
            <a:pPr lvl="1"/>
            <a:r>
              <a:rPr lang="nb-NO" dirty="0" smtClean="0"/>
              <a:t>Dette gjøres allerede av våre kommunale og interkommunale </a:t>
            </a:r>
            <a:r>
              <a:rPr lang="nb-NO" dirty="0" err="1" smtClean="0"/>
              <a:t>arkivsamarbeidspartenere</a:t>
            </a:r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starte her?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68799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Dette er presentasjonen jeg holdt på </a:t>
            </a:r>
            <a:r>
              <a:rPr lang="nb-NO" dirty="0" err="1" smtClean="0"/>
              <a:t>NorDig</a:t>
            </a:r>
            <a:r>
              <a:rPr lang="nb-NO" dirty="0" smtClean="0"/>
              <a:t> workshop i København for to dager siden</a:t>
            </a:r>
          </a:p>
          <a:p>
            <a:pPr lvl="1"/>
            <a:r>
              <a:rPr lang="nb-NO" dirty="0" smtClean="0"/>
              <a:t>Men jeg vil bruke halvparten av tiden jeg da brukte: Det vil si en 30 minutters presentasjon på 15 minutter…</a:t>
            </a:r>
          </a:p>
          <a:p>
            <a:pPr lvl="1"/>
            <a:r>
              <a:rPr lang="nb-NO" dirty="0" smtClean="0"/>
              <a:t>For deretter å vise  et verktøy som bidrar med  ett steg på veien til «evig databaseliv»</a:t>
            </a:r>
          </a:p>
          <a:p>
            <a:pPr lvl="1"/>
            <a:r>
              <a:rPr lang="nb-NO" dirty="0" smtClean="0"/>
              <a:t>De siste 30 minuttene vil jeg bruke til å diskutere forbedringspotensialet hva gjelder bevaring og tilgjengeliggjøring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142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databasebevaring er et velegnet sted for meg å starte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68799"/>
          </a:xfrm>
        </p:spPr>
        <p:txBody>
          <a:bodyPr>
            <a:normAutofit/>
          </a:bodyPr>
          <a:lstStyle/>
          <a:p>
            <a:r>
              <a:rPr lang="nb-NO" dirty="0" smtClean="0"/>
              <a:t>Det meste av det digitale materialet vi ønsker å bevare har en databasekomponent i seg</a:t>
            </a:r>
          </a:p>
          <a:p>
            <a:pPr lvl="1"/>
            <a:r>
              <a:rPr lang="nb-NO" dirty="0" smtClean="0"/>
              <a:t>Enten databasene representerer dataene man ønsker å bevare eller de er metadataene</a:t>
            </a:r>
          </a:p>
          <a:p>
            <a:r>
              <a:rPr lang="nb-NO" dirty="0" smtClean="0"/>
              <a:t>I det danske Rigsarkivets nye </a:t>
            </a:r>
            <a:r>
              <a:rPr lang="nb-NO" dirty="0" err="1" smtClean="0"/>
              <a:t>depotsystem</a:t>
            </a:r>
            <a:r>
              <a:rPr lang="nb-NO" dirty="0" smtClean="0"/>
              <a:t> er det pr. i dag lagret 500 arkivpakker (</a:t>
            </a:r>
            <a:r>
              <a:rPr lang="nb-NO" dirty="0" err="1" smtClean="0"/>
              <a:t>AIPer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90% av dette er bevarte </a:t>
            </a:r>
            <a:r>
              <a:rPr lang="nb-NO" dirty="0" smtClean="0"/>
              <a:t>databaser</a:t>
            </a:r>
          </a:p>
        </p:txBody>
      </p:sp>
    </p:spTree>
    <p:extLst>
      <p:ext uri="{BB962C8B-B14F-4D97-AF65-F5344CB8AC3E}">
        <p14:creationId xmlns:p14="http://schemas.microsoft.com/office/powerpoint/2010/main" val="407623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jeg har drevet med i det siste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Kartlegging av arbeidsprosesser og programvare for databasebevaring</a:t>
            </a:r>
          </a:p>
          <a:p>
            <a:pPr lvl="1"/>
            <a:r>
              <a:rPr lang="nb-NO" dirty="0" smtClean="0"/>
              <a:t>Dagens praksis i arkiv-Norge</a:t>
            </a:r>
          </a:p>
          <a:p>
            <a:pPr lvl="1"/>
            <a:r>
              <a:rPr lang="nb-NO" dirty="0" smtClean="0"/>
              <a:t>”</a:t>
            </a:r>
            <a:r>
              <a:rPr lang="nb-NO" dirty="0" err="1" smtClean="0"/>
              <a:t>State-of-art</a:t>
            </a:r>
            <a:r>
              <a:rPr lang="nb-NO" dirty="0" smtClean="0"/>
              <a:t>”, internasjonalt</a:t>
            </a:r>
          </a:p>
          <a:p>
            <a:r>
              <a:rPr lang="nb-NO" dirty="0" smtClean="0"/>
              <a:t>Bruk av SIARD i prosjekter/piloter siste år: </a:t>
            </a:r>
          </a:p>
          <a:p>
            <a:pPr lvl="1"/>
            <a:r>
              <a:rPr lang="nb-NO" dirty="0" smtClean="0"/>
              <a:t>Ny metodikk for bevaring og tilgjengeliggjøring </a:t>
            </a:r>
          </a:p>
          <a:p>
            <a:pPr lvl="1"/>
            <a:r>
              <a:rPr lang="nb-NO" dirty="0" smtClean="0"/>
              <a:t>Departementsprosjektet</a:t>
            </a:r>
          </a:p>
          <a:p>
            <a:pPr lvl="1"/>
            <a:r>
              <a:rPr lang="nb-NO" dirty="0" smtClean="0"/>
              <a:t>…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Et eksempel på systemfloraen i en norsk kommune 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19256" cy="417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07"/>
                <a:gridCol w="1027407"/>
                <a:gridCol w="1027407"/>
                <a:gridCol w="1027407"/>
                <a:gridCol w="1085292"/>
                <a:gridCol w="969522"/>
                <a:gridCol w="1027407"/>
                <a:gridCol w="1027407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Acos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Bostøtte / </a:t>
                      </a: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St@rtsak</a:t>
                      </a: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Husbanken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Epanet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Habildata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Kompas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Overformynderi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Riksgab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</a:t>
                      </a: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Link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Agresso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Capitech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Ephorte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HS-pro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Matrikkel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 Kirke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Rita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 oppvekst bhg.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Alreg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Cardinal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Familia (avsluttet)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Humanus</a:t>
                      </a: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(avsluttet)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MD Flyktning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 Kis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Sharepoint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 oppvekst skole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Aplhareg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EA Driftssentral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Fond 2000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InteliCAD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MD Voksenopplæring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Proaktiv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Sofie (avsluttet)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 Unike kulturskole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ArcGis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Ecclesia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Fronter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ISAK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Micromarc (Avsluttet)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Proaktiv kirkegård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Sysvak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 Velferd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Arcibus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Ekko innfordringssystem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G-Prog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KF Infoserie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Mobilprofil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Procasso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VA Gemini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Web-basert opptakssystem Barnehage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Arkivplan.no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Entro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Gemini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KF Tjenestebeskrivelser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Norkom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Profil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Velferd </a:t>
                      </a: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Familia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WinMap</a:t>
                      </a: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(GAB)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Arx Access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Entry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Gemini Melding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King QM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Notus</a:t>
                      </a: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(avsluttet)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Ps GIS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 Cultus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Wintank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AutoCAD </a:t>
                      </a: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Map/Lt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EPA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GNSS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KIS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Online </a:t>
                      </a:r>
                      <a:r>
                        <a:rPr lang="nb-NO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endParaRPr lang="nb-NO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Reedsoft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Visma</a:t>
                      </a:r>
                      <a:r>
                        <a:rPr lang="nb-NO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nb-NO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familia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Wis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skole</a:t>
                      </a:r>
                      <a:endParaRPr lang="nb-NO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status i Norge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57364"/>
            <a:ext cx="8363272" cy="4268799"/>
          </a:xfrm>
        </p:spPr>
        <p:txBody>
          <a:bodyPr>
            <a:normAutofit/>
          </a:bodyPr>
          <a:lstStyle/>
          <a:p>
            <a:r>
              <a:rPr lang="nb-NO" dirty="0" smtClean="0"/>
              <a:t>Mye bevaringsverdig digitalt skapt arkivmateriale forsvinner</a:t>
            </a:r>
          </a:p>
          <a:p>
            <a:pPr lvl="1"/>
            <a:r>
              <a:rPr lang="nb-NO" dirty="0" smtClean="0"/>
              <a:t>Systemer og deres informasjonsinnhold dør</a:t>
            </a:r>
          </a:p>
          <a:p>
            <a:pPr lvl="1"/>
            <a:r>
              <a:rPr lang="nb-NO" dirty="0" smtClean="0"/>
              <a:t>Spesielt ille for fagsystem: Register, støttesystem... 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VI TRENGER NOE SOM KAN BEVARE DATABASER:</a:t>
            </a:r>
          </a:p>
          <a:p>
            <a:pPr lvl="1"/>
            <a:r>
              <a:rPr lang="nb-NO" b="1" dirty="0" smtClean="0">
                <a:solidFill>
                  <a:srgbClr val="FF0000"/>
                </a:solidFill>
              </a:rPr>
              <a:t>Effektivt!</a:t>
            </a:r>
          </a:p>
          <a:p>
            <a:pPr lvl="1"/>
            <a:r>
              <a:rPr lang="nb-NO" b="1" dirty="0" smtClean="0">
                <a:solidFill>
                  <a:srgbClr val="FF0000"/>
                </a:solidFill>
              </a:rPr>
              <a:t>Med høy kvalitet!</a:t>
            </a:r>
            <a:r>
              <a:rPr lang="nb-NO" dirty="0" smtClean="0"/>
              <a:t>	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alternativer har vi?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Arkadukt/ADDML</a:t>
            </a:r>
            <a:endParaRPr lang="nb-NO" dirty="0"/>
          </a:p>
        </p:txBody>
      </p:sp>
      <p:pic>
        <p:nvPicPr>
          <p:cNvPr id="3" name="Bilde 2" descr="arkivverket_testverktøy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5612413" cy="5203562"/>
          </a:xfrm>
          <a:prstGeom prst="rect">
            <a:avLst/>
          </a:prstGeom>
        </p:spPr>
      </p:pic>
      <p:pic>
        <p:nvPicPr>
          <p:cNvPr id="5" name="Bilde 4" descr="arkivverket_testverktøy2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77072"/>
            <a:ext cx="8748464" cy="828406"/>
          </a:xfrm>
          <a:prstGeom prst="rect">
            <a:avLst/>
          </a:prstGeom>
        </p:spPr>
      </p:pic>
      <p:sp>
        <p:nvSpPr>
          <p:cNvPr id="6" name="Plassholder for innhold 5"/>
          <p:cNvSpPr txBox="1">
            <a:spLocks/>
          </p:cNvSpPr>
          <p:nvPr/>
        </p:nvSpPr>
        <p:spPr>
          <a:xfrm>
            <a:off x="5940152" y="1700808"/>
            <a:ext cx="3168352" cy="20882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Verktøy ikke</a:t>
            </a:r>
            <a:r>
              <a:rPr kumimoji="0" lang="nb-NO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distribuert til arkivskapere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877</Words>
  <Application>Microsoft Office PowerPoint</Application>
  <PresentationFormat>Skjermfremvisning (4:3)</PresentationFormat>
  <Paragraphs>269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29" baseType="lpstr">
      <vt:lpstr>Office-tema</vt:lpstr>
      <vt:lpstr>Photo Editor-foto</vt:lpstr>
      <vt:lpstr>Databasebevaring</vt:lpstr>
      <vt:lpstr>For de som ikke kjenner meg,  her er litt bakgrunnsinformasjon</vt:lpstr>
      <vt:lpstr>Hvorfor starte her?</vt:lpstr>
      <vt:lpstr>Hvorfor databasebevaring er et velegnet sted for meg å starte</vt:lpstr>
      <vt:lpstr>Hva jeg har drevet med i det siste</vt:lpstr>
      <vt:lpstr>Et eksempel på systemfloraen i en norsk kommune </vt:lpstr>
      <vt:lpstr>Dagens status i Norge</vt:lpstr>
      <vt:lpstr>Hvilke alternativer har vi?</vt:lpstr>
      <vt:lpstr>Arkadukt/ADDML</vt:lpstr>
      <vt:lpstr>Dex Extractor</vt:lpstr>
      <vt:lpstr>Chronos</vt:lpstr>
      <vt:lpstr>SIARD</vt:lpstr>
      <vt:lpstr>SIARD oppsummert</vt:lpstr>
      <vt:lpstr>Om SIARD-formatet</vt:lpstr>
      <vt:lpstr>SIARD Formatet: Filenes struktur </vt:lpstr>
      <vt:lpstr>Dette tas vare på av SIARD</vt:lpstr>
      <vt:lpstr>Metadata som tas vare på av SIARD</vt:lpstr>
      <vt:lpstr>Metadata som tas vare på av SIARD</vt:lpstr>
      <vt:lpstr>Metadata som tas vare på av SIARD</vt:lpstr>
      <vt:lpstr>Metadata som tas vare på av SIARD</vt:lpstr>
      <vt:lpstr>Metadata som tas vare på av SIARD</vt:lpstr>
      <vt:lpstr>Metadata som tas vare på av SIARD</vt:lpstr>
      <vt:lpstr>Eksempel: Transformasjoner fra MySQL datatyper til SIARD datatyper </vt:lpstr>
      <vt:lpstr>Erfaringer med SIARD</vt:lpstr>
      <vt:lpstr>MEN:  SIARD-filen er bare en del i arkivpakken</vt:lpstr>
      <vt:lpstr>SIARD og arkivaren</vt:lpstr>
      <vt:lpstr>Våre neste aktiviteter</vt:lpstr>
    </vt:vector>
  </TitlesOfParts>
  <Company>Arkivverket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arngro</dc:creator>
  <cp:lastModifiedBy>akg</cp:lastModifiedBy>
  <cp:revision>257</cp:revision>
  <dcterms:created xsi:type="dcterms:W3CDTF">2012-03-08T10:31:33Z</dcterms:created>
  <dcterms:modified xsi:type="dcterms:W3CDTF">2014-06-05T05:50:29Z</dcterms:modified>
</cp:coreProperties>
</file>